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9" r:id="rId2"/>
    <p:sldId id="260" r:id="rId3"/>
    <p:sldId id="288" r:id="rId4"/>
    <p:sldId id="290" r:id="rId5"/>
    <p:sldId id="261" r:id="rId6"/>
    <p:sldId id="310" r:id="rId7"/>
    <p:sldId id="257" r:id="rId8"/>
    <p:sldId id="303" r:id="rId9"/>
    <p:sldId id="291" r:id="rId10"/>
    <p:sldId id="283" r:id="rId11"/>
    <p:sldId id="282" r:id="rId12"/>
    <p:sldId id="302" r:id="rId13"/>
    <p:sldId id="298" r:id="rId14"/>
    <p:sldId id="299" r:id="rId15"/>
    <p:sldId id="297" r:id="rId16"/>
    <p:sldId id="304" r:id="rId17"/>
    <p:sldId id="306" r:id="rId18"/>
    <p:sldId id="307" r:id="rId19"/>
    <p:sldId id="308" r:id="rId20"/>
    <p:sldId id="309" r:id="rId21"/>
    <p:sldId id="301" r:id="rId22"/>
    <p:sldId id="296" r:id="rId23"/>
    <p:sldId id="293" r:id="rId24"/>
    <p:sldId id="284" r:id="rId25"/>
    <p:sldId id="285" r:id="rId26"/>
    <p:sldId id="294" r:id="rId27"/>
    <p:sldId id="287" r:id="rId28"/>
    <p:sldId id="295" r:id="rId29"/>
    <p:sldId id="289" r:id="rId30"/>
    <p:sldId id="292" r:id="rId31"/>
    <p:sldId id="270" r:id="rId32"/>
  </p:sldIdLst>
  <p:sldSz cx="12192000" cy="6858000"/>
  <p:notesSz cx="6858000" cy="9144000"/>
  <p:embeddedFontLst>
    <p:embeddedFont>
      <p:font typeface="Noto Sans KR Black" panose="020B0600000101010101" charset="-127"/>
      <p:bold r:id="rId34"/>
    </p:embeddedFont>
    <p:embeddedFont>
      <p:font typeface="Noto Sans KR Bold" panose="020B0600000101010101" charset="-127"/>
      <p:bold r:id="rId35"/>
    </p:embeddedFont>
    <p:embeddedFont>
      <p:font typeface="Noto Sans KR Regular" panose="020B0600000101010101" charset="-127"/>
      <p:regular r:id="rId36"/>
    </p:embeddedFont>
    <p:embeddedFont>
      <p:font typeface="LG Smart UI Bold" panose="020B0800000101010101" pitchFamily="50" charset="-127"/>
      <p:bold r:id="rId37"/>
    </p:embeddedFont>
    <p:embeddedFont>
      <p:font typeface="LG Smart UI Light" panose="020B0300000101010101" pitchFamily="50" charset="-127"/>
      <p:regular r:id="rId38"/>
    </p:embeddedFont>
    <p:embeddedFont>
      <p:font typeface="LG Smart UI Regular" panose="020B0500000101010101" pitchFamily="50" charset="-127"/>
      <p:regular r:id="rId39"/>
    </p:embeddedFont>
    <p:embeddedFont>
      <p:font typeface="LG Smart UI SemiBold" panose="020B0700000101010101" pitchFamily="50" charset="-127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7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0D47A0"/>
    <a:srgbClr val="203864"/>
    <a:srgbClr val="0054B0"/>
    <a:srgbClr val="0064D2"/>
    <a:srgbClr val="0075F6"/>
    <a:srgbClr val="0066D6"/>
    <a:srgbClr val="006CE2"/>
    <a:srgbClr val="097EFF"/>
    <a:srgbClr val="1F8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88" autoAdjust="0"/>
    <p:restoredTop sz="90909" autoAdjust="0"/>
  </p:normalViewPr>
  <p:slideViewPr>
    <p:cSldViewPr snapToGrid="0" showGuides="1">
      <p:cViewPr varScale="1">
        <p:scale>
          <a:sx n="97" d="100"/>
          <a:sy n="97" d="100"/>
        </p:scale>
        <p:origin x="170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5CD46-AB22-4BC6-A3C1-1AED837951F9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36AD9-7C8C-4CBC-B0A7-8F2BE459B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71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036AD9-7C8C-4CBC-B0A7-8F2BE459B8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484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503DB-52D1-4F10-8DAE-A5C278E2548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897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2024-07-30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A3A1C6D-C290-DA76-E1D8-0C1AE395912F}"/>
              </a:ext>
            </a:extLst>
          </p:cNvPr>
          <p:cNvGrpSpPr/>
          <p:nvPr/>
        </p:nvGrpSpPr>
        <p:grpSpPr>
          <a:xfrm>
            <a:off x="3232210" y="2297728"/>
            <a:ext cx="5727580" cy="1599997"/>
            <a:chOff x="3232210" y="2437401"/>
            <a:chExt cx="5727580" cy="1599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6C9EAA-9067-4F5A-90B2-376F07B8C832}"/>
                </a:ext>
              </a:extLst>
            </p:cNvPr>
            <p:cNvSpPr txBox="1"/>
            <p:nvPr/>
          </p:nvSpPr>
          <p:spPr>
            <a:xfrm>
              <a:off x="3232210" y="2437401"/>
              <a:ext cx="5727580" cy="83657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52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데이터 베이스 모델링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C9A0D5-C454-400A-8C39-C15340C52F70}"/>
                </a:ext>
              </a:extLst>
            </p:cNvPr>
            <p:cNvSpPr txBox="1"/>
            <p:nvPr/>
          </p:nvSpPr>
          <p:spPr>
            <a:xfrm>
              <a:off x="4735025" y="3200827"/>
              <a:ext cx="2721950" cy="83657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52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SQL </a:t>
              </a:r>
              <a:r>
                <a:rPr lang="ko-KR" altLang="en-US" sz="52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실습</a:t>
              </a:r>
              <a:endPara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CD39FD7-AE9E-5904-C878-6EFD6E399547}"/>
              </a:ext>
            </a:extLst>
          </p:cNvPr>
          <p:cNvGrpSpPr/>
          <p:nvPr/>
        </p:nvGrpSpPr>
        <p:grpSpPr>
          <a:xfrm>
            <a:off x="3171535" y="2577980"/>
            <a:ext cx="5414568" cy="1778101"/>
            <a:chOff x="2902594" y="2541843"/>
            <a:chExt cx="5414568" cy="1778101"/>
          </a:xfrm>
        </p:grpSpPr>
        <p:pic>
          <p:nvPicPr>
            <p:cNvPr id="10" name="그림 9" descr="소녀, 인형, 미소, 애니메이션이(가) 표시된 사진&#10;&#10;자동 생성된 설명">
              <a:extLst>
                <a:ext uri="{FF2B5EF4-FFF2-40B4-BE49-F238E27FC236}">
                  <a16:creationId xmlns:a16="http://schemas.microsoft.com/office/drawing/2014/main" id="{F268075F-DEC7-2D93-83EC-46E9D00F9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2594" y="2541843"/>
              <a:ext cx="1778101" cy="1778101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A07FB60-0F0A-E05D-40CE-7C9838883595}"/>
                </a:ext>
              </a:extLst>
            </p:cNvPr>
            <p:cNvGrpSpPr/>
            <p:nvPr/>
          </p:nvGrpSpPr>
          <p:grpSpPr>
            <a:xfrm>
              <a:off x="3791644" y="3844414"/>
              <a:ext cx="4525518" cy="467239"/>
              <a:chOff x="3527854" y="4053445"/>
              <a:chExt cx="4525518" cy="46723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923883-71D9-D3C9-F23C-0BDAEABC4BE5}"/>
                  </a:ext>
                </a:extLst>
              </p:cNvPr>
              <p:cNvSpPr txBox="1"/>
              <p:nvPr/>
            </p:nvSpPr>
            <p:spPr>
              <a:xfrm>
                <a:off x="3527854" y="4053445"/>
                <a:ext cx="1778102" cy="467239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ctr"/>
                <a:r>
                  <a:rPr lang="ko-KR" altLang="en-US" sz="28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LG Smart UI Bold" panose="020B0800000101010101" pitchFamily="50" charset="-127"/>
                    <a:ea typeface="LG Smart UI Bold" panose="020B0800000101010101" pitchFamily="50" charset="-127"/>
                  </a:rPr>
                  <a:t>준희</a:t>
                </a:r>
                <a:r>
                  <a:rPr lang="ko-KR" altLang="en-US" sz="25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G Smart UI Bold" panose="020B0800000101010101" pitchFamily="50" charset="-127"/>
                    <a:ea typeface="LG Smart UI Bold" panose="020B0800000101010101" pitchFamily="50" charset="-127"/>
                  </a:rPr>
                  <a:t>와 아이들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683D23-EE0A-80B8-50F6-F7199A17D132}"/>
                  </a:ext>
                </a:extLst>
              </p:cNvPr>
              <p:cNvSpPr txBox="1"/>
              <p:nvPr/>
            </p:nvSpPr>
            <p:spPr>
              <a:xfrm>
                <a:off x="5202541" y="4161497"/>
                <a:ext cx="2850831" cy="297962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ctr"/>
                <a:r>
                  <a:rPr lang="ko-KR" altLang="en-US" sz="17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김수희 김지현 이소연 이준희 최지원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40433EA-80CA-139F-F55A-7336170BACB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2C38DD1-8F08-12A4-F672-02A4E64DAC03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38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8BC121-F25D-7CCB-2238-839FB942454B}"/>
              </a:ext>
            </a:extLst>
          </p:cNvPr>
          <p:cNvGrpSpPr/>
          <p:nvPr/>
        </p:nvGrpSpPr>
        <p:grpSpPr>
          <a:xfrm>
            <a:off x="853757" y="1324336"/>
            <a:ext cx="10484486" cy="4444662"/>
            <a:chOff x="853757" y="1324336"/>
            <a:chExt cx="10484486" cy="4444662"/>
          </a:xfrm>
        </p:grpSpPr>
        <p:sp>
          <p:nvSpPr>
            <p:cNvPr id="10" name="모서리가 둥근 직사각형 13">
              <a:extLst>
                <a:ext uri="{FF2B5EF4-FFF2-40B4-BE49-F238E27FC236}">
                  <a16:creationId xmlns:a16="http://schemas.microsoft.com/office/drawing/2014/main" id="{4C9E7703-D45E-8F2D-A928-D6E2C80423A4}"/>
                </a:ext>
              </a:extLst>
            </p:cNvPr>
            <p:cNvSpPr/>
            <p:nvPr/>
          </p:nvSpPr>
          <p:spPr>
            <a:xfrm>
              <a:off x="853757" y="1324336"/>
              <a:ext cx="10484486" cy="4444662"/>
            </a:xfrm>
            <a:prstGeom prst="roundRect">
              <a:avLst>
                <a:gd name="adj" fmla="val 5572"/>
              </a:avLst>
            </a:prstGeom>
            <a:solidFill>
              <a:schemeClr val="bg1">
                <a:alpha val="50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9203F2-ECF4-5020-EA22-0E3B797D00F0}"/>
                </a:ext>
              </a:extLst>
            </p:cNvPr>
            <p:cNvSpPr txBox="1"/>
            <p:nvPr/>
          </p:nvSpPr>
          <p:spPr>
            <a:xfrm>
              <a:off x="1246575" y="1815374"/>
              <a:ext cx="9790166" cy="326800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with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first_employ_team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AS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(</a:t>
              </a:r>
            </a:p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  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SELECT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o.officeCode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e.employeeNumber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sum(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quantityOrdered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*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priceEach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) 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AS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sum_amount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</a:p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RANK() OVER (PARTITION BY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o.officeCode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ORDER BY SUM(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quantityOrdered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*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priceEach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) DESC) 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AS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salesRank</a:t>
              </a:r>
              <a:endPara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  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FROM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offices o</a:t>
              </a:r>
            </a:p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  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JOIN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employees e 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ON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o.officeCode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=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e.officeCode</a:t>
              </a:r>
              <a:endPara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  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JOIN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customers c 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ON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e.employeeNumber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=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c.salesRepEmployeeNumber</a:t>
              </a:r>
              <a:endPara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  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JOIN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orders od 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ON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c.customernumber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=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od.customernumber</a:t>
              </a:r>
              <a:endPara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  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JOIN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orderdetails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odt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ON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od.orderNumber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=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odt.orderNumber</a:t>
              </a:r>
              <a:endPara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  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GROUP BY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o.officeCode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e.employeeNumber</a:t>
              </a:r>
              <a:endPara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)</a:t>
              </a:r>
            </a:p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SELECT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officeCode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employeeNumber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sum_amount</a:t>
              </a:r>
              <a:endPara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FROM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first_employ_team</a:t>
              </a:r>
              <a:endPara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WHERE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salesRank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= 1</a:t>
              </a:r>
            </a:p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ORDER BY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sum_amount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DESC;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5FFBDDF-1FD0-6DD8-1053-74E0D1F67ECB}"/>
              </a:ext>
            </a:extLst>
          </p:cNvPr>
          <p:cNvSpPr txBox="1"/>
          <p:nvPr/>
        </p:nvSpPr>
        <p:spPr>
          <a:xfrm>
            <a:off x="733423" y="674518"/>
            <a:ext cx="868878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SQL</a:t>
            </a:r>
            <a:r>
              <a:rPr lang="ko-KR" altLang="en-US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A842A86-41DE-2AD5-25A0-FEF04DDBCD95}"/>
              </a:ext>
            </a:extLst>
          </p:cNvPr>
          <p:cNvGrpSpPr/>
          <p:nvPr/>
        </p:nvGrpSpPr>
        <p:grpSpPr>
          <a:xfrm>
            <a:off x="7484094" y="3292702"/>
            <a:ext cx="3461331" cy="2151826"/>
            <a:chOff x="8441641" y="2419458"/>
            <a:chExt cx="3461331" cy="215182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7855F01-7954-C677-562C-41DA01BA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1641" y="2771393"/>
              <a:ext cx="3461331" cy="17998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FB7B2E-026D-8CF6-937A-309FAC266285}"/>
                </a:ext>
              </a:extLst>
            </p:cNvPr>
            <p:cNvSpPr txBox="1"/>
            <p:nvPr/>
          </p:nvSpPr>
          <p:spPr>
            <a:xfrm>
              <a:off x="8441641" y="2419458"/>
              <a:ext cx="1614827" cy="313350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&gt;&gt;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Result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3261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53C30D6A-7F1F-0716-E9B7-8F9586DAB1A6}"/>
              </a:ext>
            </a:extLst>
          </p:cNvPr>
          <p:cNvGrpSpPr/>
          <p:nvPr/>
        </p:nvGrpSpPr>
        <p:grpSpPr>
          <a:xfrm>
            <a:off x="4755118" y="4176085"/>
            <a:ext cx="4252996" cy="995948"/>
            <a:chOff x="4961603" y="4046604"/>
            <a:chExt cx="4252996" cy="995948"/>
          </a:xfrm>
          <a:solidFill>
            <a:schemeClr val="accent1">
              <a:lumMod val="75000"/>
            </a:schemeClr>
          </a:solidFill>
        </p:grpSpPr>
        <p:sp>
          <p:nvSpPr>
            <p:cNvPr id="23" name="말풍선: 타원형 22">
              <a:extLst>
                <a:ext uri="{FF2B5EF4-FFF2-40B4-BE49-F238E27FC236}">
                  <a16:creationId xmlns:a16="http://schemas.microsoft.com/office/drawing/2014/main" id="{062913BE-1469-C071-ED1A-EF66AF79757E}"/>
                </a:ext>
              </a:extLst>
            </p:cNvPr>
            <p:cNvSpPr/>
            <p:nvPr/>
          </p:nvSpPr>
          <p:spPr>
            <a:xfrm flipH="1">
              <a:off x="6240091" y="4115917"/>
              <a:ext cx="2929424" cy="926635"/>
            </a:xfrm>
            <a:prstGeom prst="wedgeEllipseCallout">
              <a:avLst>
                <a:gd name="adj1" fmla="val -36625"/>
                <a:gd name="adj2" fmla="val 69942"/>
              </a:avLst>
            </a:prstGeom>
            <a:grpFill/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13F10D7-F979-3DC9-14ED-80B4E018DAAA}"/>
                </a:ext>
              </a:extLst>
            </p:cNvPr>
            <p:cNvGrpSpPr/>
            <p:nvPr/>
          </p:nvGrpSpPr>
          <p:grpSpPr>
            <a:xfrm>
              <a:off x="4961603" y="4046604"/>
              <a:ext cx="4252996" cy="995948"/>
              <a:chOff x="4961603" y="4046604"/>
              <a:chExt cx="4252996" cy="995948"/>
            </a:xfrm>
            <a:grpFill/>
          </p:grpSpPr>
          <p:sp>
            <p:nvSpPr>
              <p:cNvPr id="3" name="모서리가 둥근 직사각형 17">
                <a:extLst>
                  <a:ext uri="{FF2B5EF4-FFF2-40B4-BE49-F238E27FC236}">
                    <a16:creationId xmlns:a16="http://schemas.microsoft.com/office/drawing/2014/main" id="{F57D93C9-9C90-F2CF-C574-68F329BCC16F}"/>
                  </a:ext>
                </a:extLst>
              </p:cNvPr>
              <p:cNvSpPr/>
              <p:nvPr/>
            </p:nvSpPr>
            <p:spPr>
              <a:xfrm>
                <a:off x="4961603" y="4046604"/>
                <a:ext cx="4252996" cy="995948"/>
              </a:xfrm>
              <a:prstGeom prst="roundRect">
                <a:avLst/>
              </a:prstGeom>
              <a:grpFill/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9DAA8D1-EC89-CFE1-7C56-0058E0885AC1}"/>
                  </a:ext>
                </a:extLst>
              </p:cNvPr>
              <p:cNvSpPr/>
              <p:nvPr/>
            </p:nvSpPr>
            <p:spPr>
              <a:xfrm>
                <a:off x="6047591" y="4344523"/>
                <a:ext cx="2081019" cy="400110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회사 매출 증가 목표</a:t>
                </a:r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E8AF703-19B3-6E9A-2F83-94228F80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312" y="3881376"/>
            <a:ext cx="1443045" cy="1443045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42AB9E5-9A65-EE9C-2F69-817472955707}"/>
              </a:ext>
            </a:extLst>
          </p:cNvPr>
          <p:cNvGrpSpPr/>
          <p:nvPr/>
        </p:nvGrpSpPr>
        <p:grpSpPr>
          <a:xfrm>
            <a:off x="1524280" y="2236131"/>
            <a:ext cx="5702425" cy="1502517"/>
            <a:chOff x="1524281" y="2029654"/>
            <a:chExt cx="5145696" cy="1502517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73EFE23-99CB-A23E-7353-32BE21D76CAC}"/>
                </a:ext>
              </a:extLst>
            </p:cNvPr>
            <p:cNvGrpSpPr/>
            <p:nvPr/>
          </p:nvGrpSpPr>
          <p:grpSpPr>
            <a:xfrm>
              <a:off x="1524281" y="2029654"/>
              <a:ext cx="5145696" cy="1502517"/>
              <a:chOff x="1174284" y="3429000"/>
              <a:chExt cx="4495145" cy="1150013"/>
            </a:xfrm>
          </p:grpSpPr>
          <p:sp>
            <p:nvSpPr>
              <p:cNvPr id="31" name="말풍선: 사각형 30">
                <a:extLst>
                  <a:ext uri="{FF2B5EF4-FFF2-40B4-BE49-F238E27FC236}">
                    <a16:creationId xmlns:a16="http://schemas.microsoft.com/office/drawing/2014/main" id="{5A9061FF-1660-3BBB-F3FB-F08DF800CB9B}"/>
                  </a:ext>
                </a:extLst>
              </p:cNvPr>
              <p:cNvSpPr/>
              <p:nvPr/>
            </p:nvSpPr>
            <p:spPr>
              <a:xfrm>
                <a:off x="1333297" y="3643657"/>
                <a:ext cx="1563326" cy="925698"/>
              </a:xfrm>
              <a:prstGeom prst="wedgeRectCallout">
                <a:avLst>
                  <a:gd name="adj1" fmla="val -44654"/>
                  <a:gd name="adj2" fmla="val 71181"/>
                </a:avLst>
              </a:prstGeom>
              <a:solidFill>
                <a:schemeClr val="bg1"/>
              </a:solidFill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3" name="모서리가 둥근 직사각형 5">
                <a:extLst>
                  <a:ext uri="{FF2B5EF4-FFF2-40B4-BE49-F238E27FC236}">
                    <a16:creationId xmlns:a16="http://schemas.microsoft.com/office/drawing/2014/main" id="{3E496F10-EC9B-500A-6411-2E33783CD62F}"/>
                  </a:ext>
                </a:extLst>
              </p:cNvPr>
              <p:cNvSpPr/>
              <p:nvPr/>
            </p:nvSpPr>
            <p:spPr>
              <a:xfrm>
                <a:off x="1174284" y="3429000"/>
                <a:ext cx="4495145" cy="1150013"/>
              </a:xfrm>
              <a:prstGeom prst="roundRect">
                <a:avLst/>
              </a:prstGeom>
              <a:solidFill>
                <a:schemeClr val="bg1"/>
              </a:solidFill>
              <a:ln w="31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05C19F-76D0-9456-39BF-4AD661C7C0E2}"/>
                </a:ext>
              </a:extLst>
            </p:cNvPr>
            <p:cNvSpPr txBox="1"/>
            <p:nvPr/>
          </p:nvSpPr>
          <p:spPr>
            <a:xfrm>
              <a:off x="1963339" y="2387445"/>
              <a:ext cx="4395240" cy="908963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 spc="-8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r>
                <a:rPr lang="en-US" altLang="ko-KR" sz="2000" dirty="0">
                  <a:solidFill>
                    <a:srgbClr val="333333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7</a:t>
              </a:r>
              <a:r>
                <a:rPr lang="ko-KR" altLang="en-US" sz="2000" dirty="0">
                  <a:solidFill>
                    <a:srgbClr val="333333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개 지점의 최고 매출 직원 선정 후</a:t>
              </a:r>
              <a:endParaRPr lang="en-US" altLang="ko-KR" sz="2000" dirty="0">
                <a:solidFill>
                  <a:srgbClr val="33333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r>
                <a:rPr lang="ko-KR" altLang="en-US" sz="2000" dirty="0">
                  <a:solidFill>
                    <a:srgbClr val="333333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직원들의 사기 고양</a:t>
              </a:r>
              <a:r>
                <a:rPr lang="en-US" altLang="ko-KR" sz="2000" dirty="0">
                  <a:solidFill>
                    <a:srgbClr val="333333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, </a:t>
              </a:r>
              <a:r>
                <a:rPr lang="ko-KR" altLang="en-US" sz="2000" dirty="0">
                  <a:solidFill>
                    <a:srgbClr val="333333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성과를 인정하여 동기 부여</a:t>
              </a:r>
            </a:p>
            <a:p>
              <a:endParaRPr lang="en-US" altLang="ko-KR" sz="800" dirty="0">
                <a:solidFill>
                  <a:srgbClr val="33333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C3FAB8E-1E8B-1026-3FD1-95D365068984}"/>
              </a:ext>
            </a:extLst>
          </p:cNvPr>
          <p:cNvSpPr txBox="1"/>
          <p:nvPr/>
        </p:nvSpPr>
        <p:spPr>
          <a:xfrm>
            <a:off x="733423" y="674518"/>
            <a:ext cx="2341397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문제에 대한 결과도출</a:t>
            </a:r>
          </a:p>
        </p:txBody>
      </p:sp>
    </p:spTree>
    <p:extLst>
      <p:ext uri="{BB962C8B-B14F-4D97-AF65-F5344CB8AC3E}">
        <p14:creationId xmlns:p14="http://schemas.microsoft.com/office/powerpoint/2010/main" val="2574721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14A98EF-6BF3-8E5E-48AD-B58440CB43B3}"/>
              </a:ext>
            </a:extLst>
          </p:cNvPr>
          <p:cNvSpPr txBox="1"/>
          <p:nvPr/>
        </p:nvSpPr>
        <p:spPr>
          <a:xfrm>
            <a:off x="1295460" y="3179992"/>
            <a:ext cx="9503293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문제 </a:t>
            </a:r>
            <a:r>
              <a:rPr lang="en-US" altLang="ko-KR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2) </a:t>
            </a:r>
            <a:r>
              <a:rPr lang="ko-KR" altLang="en-US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거래이력 </a:t>
            </a:r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&amp; </a:t>
            </a:r>
            <a:r>
              <a:rPr lang="ko-KR" altLang="en-US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채권 회수율</a:t>
            </a:r>
            <a:r>
              <a: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통한 </a:t>
            </a:r>
            <a:r>
              <a:rPr lang="ko-KR" altLang="en-US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거래 회사의 신용한도 재조정</a:t>
            </a:r>
            <a:endParaRPr lang="en-US" altLang="ko-KR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B15F7FCA-134C-7033-1553-66D7C1A6709C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33A36692-0F48-A544-32E3-64AAC58EF3BE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356089C-BBB9-AB4E-A497-5AA53EB917D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B944AE-5B0D-04F5-A23F-4E3DBE376BB0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957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13">
            <a:extLst>
              <a:ext uri="{FF2B5EF4-FFF2-40B4-BE49-F238E27FC236}">
                <a16:creationId xmlns:a16="http://schemas.microsoft.com/office/drawing/2014/main" id="{A9D0EF59-3E9E-2451-9BF4-E46A72AEC2E5}"/>
              </a:ext>
            </a:extLst>
          </p:cNvPr>
          <p:cNvSpPr/>
          <p:nvPr/>
        </p:nvSpPr>
        <p:spPr>
          <a:xfrm>
            <a:off x="853758" y="2006744"/>
            <a:ext cx="6541442" cy="3079845"/>
          </a:xfrm>
          <a:prstGeom prst="roundRect">
            <a:avLst>
              <a:gd name="adj" fmla="val 5572"/>
            </a:avLst>
          </a:prstGeom>
          <a:solidFill>
            <a:schemeClr val="bg1">
              <a:alpha val="5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9203F2-ECF4-5020-EA22-0E3B797D00F0}"/>
              </a:ext>
            </a:extLst>
          </p:cNvPr>
          <p:cNvSpPr txBox="1"/>
          <p:nvPr/>
        </p:nvSpPr>
        <p:spPr>
          <a:xfrm>
            <a:off x="1141617" y="2451273"/>
            <a:ext cx="5965723" cy="219078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# order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금액과 신용한도의 상관관계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3333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SELECT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C.customerNumber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COUNT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(DISTINCT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O.orderNumber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)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AS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orderCount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           SUM(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quantityOrdered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*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priceEach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)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AS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orderAmount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creditLimit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3333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	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FROM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customers C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		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INNER JOIN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orders O  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		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ON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C.customerNumber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=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O.customerNumber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		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INNER JOIN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orderdetails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D      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		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ON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O.orderNumber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=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D.orderNumber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	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	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GROUP BY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C.customerNumber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	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ORDER BY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orderAmount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;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3333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ADB0D-14AC-CBF5-F8CF-2C89FE34CD9A}"/>
              </a:ext>
            </a:extLst>
          </p:cNvPr>
          <p:cNvSpPr txBox="1"/>
          <p:nvPr/>
        </p:nvSpPr>
        <p:spPr>
          <a:xfrm>
            <a:off x="7584636" y="926849"/>
            <a:ext cx="1614827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&gt;&gt;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Result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3859B5-8C78-0180-931B-7E896B4176AD}"/>
              </a:ext>
            </a:extLst>
          </p:cNvPr>
          <p:cNvGrpSpPr/>
          <p:nvPr/>
        </p:nvGrpSpPr>
        <p:grpSpPr>
          <a:xfrm>
            <a:off x="7584636" y="1333274"/>
            <a:ext cx="3648075" cy="4728617"/>
            <a:chOff x="7584636" y="1333274"/>
            <a:chExt cx="3648075" cy="47286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2C36540-03B5-6B74-469D-3F50B5DB6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4636" y="1333274"/>
              <a:ext cx="3648075" cy="285912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DD56469-5ADE-A980-1C73-74C7BF3E8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4636" y="4285616"/>
              <a:ext cx="2864285" cy="177627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10BD34-B626-86EA-190D-D7E4551F90CA}"/>
              </a:ext>
            </a:extLst>
          </p:cNvPr>
          <p:cNvSpPr txBox="1"/>
          <p:nvPr/>
        </p:nvSpPr>
        <p:spPr>
          <a:xfrm>
            <a:off x="733423" y="674518"/>
            <a:ext cx="868878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SQL</a:t>
            </a:r>
            <a:r>
              <a:rPr lang="ko-KR" altLang="en-US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1273537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9E6C7C6A-CE71-371D-EBD6-A4916E1C8791}"/>
              </a:ext>
            </a:extLst>
          </p:cNvPr>
          <p:cNvGrpSpPr/>
          <p:nvPr/>
        </p:nvGrpSpPr>
        <p:grpSpPr>
          <a:xfrm>
            <a:off x="900573" y="1207541"/>
            <a:ext cx="6996547" cy="4749616"/>
            <a:chOff x="650831" y="1209824"/>
            <a:chExt cx="6996547" cy="4749616"/>
          </a:xfrm>
        </p:grpSpPr>
        <p:sp>
          <p:nvSpPr>
            <p:cNvPr id="3" name="모서리가 둥근 직사각형 13">
              <a:extLst>
                <a:ext uri="{FF2B5EF4-FFF2-40B4-BE49-F238E27FC236}">
                  <a16:creationId xmlns:a16="http://schemas.microsoft.com/office/drawing/2014/main" id="{D007E54B-8181-1A93-5B11-6F77019E5A72}"/>
                </a:ext>
              </a:extLst>
            </p:cNvPr>
            <p:cNvSpPr/>
            <p:nvPr/>
          </p:nvSpPr>
          <p:spPr>
            <a:xfrm>
              <a:off x="650831" y="1209824"/>
              <a:ext cx="6729260" cy="4705800"/>
            </a:xfrm>
            <a:prstGeom prst="roundRect">
              <a:avLst>
                <a:gd name="adj" fmla="val 5572"/>
              </a:avLst>
            </a:prstGeom>
            <a:solidFill>
              <a:schemeClr val="bg1">
                <a:alpha val="50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9203F2-ECF4-5020-EA22-0E3B797D00F0}"/>
                </a:ext>
              </a:extLst>
            </p:cNvPr>
            <p:cNvSpPr txBox="1"/>
            <p:nvPr/>
          </p:nvSpPr>
          <p:spPr>
            <a:xfrm>
              <a:off x="918120" y="1521884"/>
              <a:ext cx="6729258" cy="4437556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#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구매비용과 신용점수와 비교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SELECT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C.customerNumber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totalamount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totalpayment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totalamount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-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totalpayment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AS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total, </a:t>
              </a: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	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totalpayment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/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totalamount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AS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percent, comparison,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creditLimit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</a:t>
              </a: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FROM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customers C    </a:t>
              </a: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INNER JOIN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(    </a:t>
              </a: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SELECT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customerNumber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totalamount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totalpayment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totalamount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-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totalpayment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</a:t>
              </a: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CASE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		</a:t>
              </a: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WHEN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totalamount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=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totalpayment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THEN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0			</a:t>
              </a: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WHEN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totalamount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&gt;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totalpayment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THEN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1			</a:t>
              </a: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WHEN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totalamount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&lt;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totalpayment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THEN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2		</a:t>
              </a: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END AS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comparison</a:t>
              </a: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FROM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(		</a:t>
              </a: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SELECT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O.customerNumber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SUM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(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quantityOrdered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*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priceEach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)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AS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totalamount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P.totalpayment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	</a:t>
              </a: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FROM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orders O</a:t>
              </a: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INNER JOIN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orderdetails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D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ON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O.orderNumber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=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D.orderNumber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	</a:t>
              </a: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INNER JOIN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(			</a:t>
              </a: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SELECT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customerNumber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SUM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(amount)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AS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totalpayment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		</a:t>
              </a: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FROM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payments			</a:t>
              </a: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GROUP BY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customerNumber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)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AS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P		</a:t>
              </a: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ON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O.customerNumber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=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P.customerNumber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	</a:t>
              </a: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GROUP BY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O.customerNumber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) AS summary		</a:t>
              </a: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HAVING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comparison = 1)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AS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P	</a:t>
              </a: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ON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C.customerNumber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=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P.customerNumber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   </a:t>
              </a:r>
            </a:p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ORDER BY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DESC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creditLimit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DESC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totalamount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DESC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;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C44EE-A967-5322-08AE-9ABA13BF240A}"/>
              </a:ext>
            </a:extLst>
          </p:cNvPr>
          <p:cNvSpPr txBox="1"/>
          <p:nvPr/>
        </p:nvSpPr>
        <p:spPr>
          <a:xfrm>
            <a:off x="733423" y="674518"/>
            <a:ext cx="868878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SQL</a:t>
            </a:r>
            <a:r>
              <a:rPr lang="ko-KR" altLang="en-US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B0505F-A750-6965-8B11-3A051D1A9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39"/>
          <a:stretch/>
        </p:blipFill>
        <p:spPr>
          <a:xfrm>
            <a:off x="6824547" y="2638106"/>
            <a:ext cx="4787036" cy="25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4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53C30D6A-7F1F-0716-E9B7-8F9586DAB1A6}"/>
              </a:ext>
            </a:extLst>
          </p:cNvPr>
          <p:cNvGrpSpPr/>
          <p:nvPr/>
        </p:nvGrpSpPr>
        <p:grpSpPr>
          <a:xfrm>
            <a:off x="3255498" y="4087712"/>
            <a:ext cx="5681003" cy="1105450"/>
            <a:chOff x="4942033" y="4153631"/>
            <a:chExt cx="4252996" cy="905126"/>
          </a:xfrm>
          <a:solidFill>
            <a:schemeClr val="accent1">
              <a:lumMod val="75000"/>
            </a:schemeClr>
          </a:solidFill>
        </p:grpSpPr>
        <p:sp>
          <p:nvSpPr>
            <p:cNvPr id="23" name="말풍선: 타원형 22">
              <a:extLst>
                <a:ext uri="{FF2B5EF4-FFF2-40B4-BE49-F238E27FC236}">
                  <a16:creationId xmlns:a16="http://schemas.microsoft.com/office/drawing/2014/main" id="{062913BE-1469-C071-ED1A-EF66AF79757E}"/>
                </a:ext>
              </a:extLst>
            </p:cNvPr>
            <p:cNvSpPr/>
            <p:nvPr/>
          </p:nvSpPr>
          <p:spPr>
            <a:xfrm flipH="1">
              <a:off x="5917967" y="4153631"/>
              <a:ext cx="2929424" cy="880870"/>
            </a:xfrm>
            <a:prstGeom prst="wedgeEllipseCallout">
              <a:avLst>
                <a:gd name="adj1" fmla="val -36625"/>
                <a:gd name="adj2" fmla="val 69942"/>
              </a:avLst>
            </a:prstGeom>
            <a:grpFill/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13F10D7-F979-3DC9-14ED-80B4E018DAAA}"/>
                </a:ext>
              </a:extLst>
            </p:cNvPr>
            <p:cNvGrpSpPr/>
            <p:nvPr/>
          </p:nvGrpSpPr>
          <p:grpSpPr>
            <a:xfrm>
              <a:off x="4942033" y="4153631"/>
              <a:ext cx="4252996" cy="905126"/>
              <a:chOff x="4942033" y="4153631"/>
              <a:chExt cx="4252996" cy="905126"/>
            </a:xfrm>
            <a:grpFill/>
          </p:grpSpPr>
          <p:sp>
            <p:nvSpPr>
              <p:cNvPr id="3" name="모서리가 둥근 직사각형 17">
                <a:extLst>
                  <a:ext uri="{FF2B5EF4-FFF2-40B4-BE49-F238E27FC236}">
                    <a16:creationId xmlns:a16="http://schemas.microsoft.com/office/drawing/2014/main" id="{F57D93C9-9C90-F2CF-C574-68F329BCC16F}"/>
                  </a:ext>
                </a:extLst>
              </p:cNvPr>
              <p:cNvSpPr/>
              <p:nvPr/>
            </p:nvSpPr>
            <p:spPr>
              <a:xfrm>
                <a:off x="4942033" y="4153631"/>
                <a:ext cx="4252996" cy="905126"/>
              </a:xfrm>
              <a:prstGeom prst="roundRect">
                <a:avLst/>
              </a:prstGeom>
              <a:grpFill/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9DAA8D1-EC89-CFE1-7C56-0058E0885AC1}"/>
                  </a:ext>
                </a:extLst>
              </p:cNvPr>
              <p:cNvSpPr/>
              <p:nvPr/>
            </p:nvSpPr>
            <p:spPr>
              <a:xfrm>
                <a:off x="5142997" y="4442392"/>
                <a:ext cx="3858444" cy="327604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거래 회사 신용 판단을 통해</a:t>
                </a:r>
                <a:r>
                  <a:rPr lang="ko-KR" altLang="en-US" sz="200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 회사 운영의 안정성 제공</a:t>
                </a:r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632AE40E-CE4C-1649-3604-81D0B97CF722}"/>
              </a:ext>
            </a:extLst>
          </p:cNvPr>
          <p:cNvGrpSpPr/>
          <p:nvPr/>
        </p:nvGrpSpPr>
        <p:grpSpPr>
          <a:xfrm>
            <a:off x="1567950" y="2173185"/>
            <a:ext cx="6424988" cy="1361881"/>
            <a:chOff x="1524280" y="2206975"/>
            <a:chExt cx="6424988" cy="153167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73EFE23-99CB-A23E-7353-32BE21D76CAC}"/>
                </a:ext>
              </a:extLst>
            </p:cNvPr>
            <p:cNvGrpSpPr/>
            <p:nvPr/>
          </p:nvGrpSpPr>
          <p:grpSpPr>
            <a:xfrm>
              <a:off x="1524280" y="2206975"/>
              <a:ext cx="5711621" cy="1531672"/>
              <a:chOff x="1174283" y="3223787"/>
              <a:chExt cx="5002691" cy="1355226"/>
            </a:xfrm>
          </p:grpSpPr>
          <p:sp>
            <p:nvSpPr>
              <p:cNvPr id="31" name="말풍선: 사각형 30">
                <a:extLst>
                  <a:ext uri="{FF2B5EF4-FFF2-40B4-BE49-F238E27FC236}">
                    <a16:creationId xmlns:a16="http://schemas.microsoft.com/office/drawing/2014/main" id="{5A9061FF-1660-3BBB-F3FB-F08DF800CB9B}"/>
                  </a:ext>
                </a:extLst>
              </p:cNvPr>
              <p:cNvSpPr/>
              <p:nvPr/>
            </p:nvSpPr>
            <p:spPr>
              <a:xfrm>
                <a:off x="1333297" y="3643657"/>
                <a:ext cx="1563326" cy="925698"/>
              </a:xfrm>
              <a:prstGeom prst="wedgeRectCallout">
                <a:avLst>
                  <a:gd name="adj1" fmla="val -40247"/>
                  <a:gd name="adj2" fmla="val 70220"/>
                </a:avLst>
              </a:prstGeom>
              <a:solidFill>
                <a:schemeClr val="bg1"/>
              </a:solidFill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3" name="모서리가 둥근 직사각형 5">
                <a:extLst>
                  <a:ext uri="{FF2B5EF4-FFF2-40B4-BE49-F238E27FC236}">
                    <a16:creationId xmlns:a16="http://schemas.microsoft.com/office/drawing/2014/main" id="{3E496F10-EC9B-500A-6411-2E33783CD62F}"/>
                  </a:ext>
                </a:extLst>
              </p:cNvPr>
              <p:cNvSpPr/>
              <p:nvPr/>
            </p:nvSpPr>
            <p:spPr>
              <a:xfrm>
                <a:off x="1174283" y="3223787"/>
                <a:ext cx="5002691" cy="1355226"/>
              </a:xfrm>
              <a:prstGeom prst="roundRect">
                <a:avLst/>
              </a:prstGeom>
              <a:solidFill>
                <a:schemeClr val="bg1"/>
              </a:solidFill>
              <a:ln w="31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05C19F-76D0-9456-39BF-4AD661C7C0E2}"/>
                </a:ext>
              </a:extLst>
            </p:cNvPr>
            <p:cNvSpPr txBox="1"/>
            <p:nvPr/>
          </p:nvSpPr>
          <p:spPr>
            <a:xfrm>
              <a:off x="1792366" y="2554454"/>
              <a:ext cx="6156902" cy="83291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 spc="-8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r>
                <a:rPr lang="en-US" altLang="ko-KR" sz="2000" dirty="0">
                  <a:solidFill>
                    <a:srgbClr val="333333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Order </a:t>
              </a:r>
              <a:r>
                <a:rPr lang="ko-KR" altLang="en-US" sz="2000" dirty="0">
                  <a:solidFill>
                    <a:srgbClr val="333333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금액과 신용 한도의 상관관계</a:t>
              </a:r>
              <a:r>
                <a:rPr lang="en-US" altLang="ko-KR" sz="2000" dirty="0">
                  <a:solidFill>
                    <a:srgbClr val="333333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, </a:t>
              </a:r>
            </a:p>
            <a:p>
              <a:r>
                <a:rPr lang="ko-KR" altLang="en-US" sz="2000" dirty="0">
                  <a:solidFill>
                    <a:srgbClr val="333333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구매 비용과 신용점수의 비교를 통해 </a:t>
              </a:r>
              <a:r>
                <a:rPr lang="en-US" altLang="ko-KR" sz="2000" dirty="0" err="1">
                  <a:solidFill>
                    <a:srgbClr val="333333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creditLimit</a:t>
              </a:r>
              <a:r>
                <a:rPr lang="en-US" altLang="ko-KR" sz="2000" dirty="0">
                  <a:solidFill>
                    <a:srgbClr val="333333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ko-KR" altLang="en-US" sz="2000" dirty="0">
                  <a:solidFill>
                    <a:srgbClr val="333333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재조정</a:t>
              </a:r>
              <a:endParaRPr lang="en-US" altLang="ko-KR" sz="2000" dirty="0">
                <a:solidFill>
                  <a:srgbClr val="33333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91384DA-AC44-327C-6035-E8D5FE54C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845" y="3805211"/>
            <a:ext cx="1740371" cy="1740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AF04A8-D78F-5A17-F2D4-28834B882CF9}"/>
              </a:ext>
            </a:extLst>
          </p:cNvPr>
          <p:cNvSpPr txBox="1"/>
          <p:nvPr/>
        </p:nvSpPr>
        <p:spPr>
          <a:xfrm>
            <a:off x="733423" y="674518"/>
            <a:ext cx="2341397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문제에 대한 결과도출</a:t>
            </a:r>
          </a:p>
        </p:txBody>
      </p:sp>
    </p:spTree>
    <p:extLst>
      <p:ext uri="{BB962C8B-B14F-4D97-AF65-F5344CB8AC3E}">
        <p14:creationId xmlns:p14="http://schemas.microsoft.com/office/powerpoint/2010/main" val="2413552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14A98EF-6BF3-8E5E-48AD-B58440CB43B3}"/>
              </a:ext>
            </a:extLst>
          </p:cNvPr>
          <p:cNvSpPr txBox="1"/>
          <p:nvPr/>
        </p:nvSpPr>
        <p:spPr>
          <a:xfrm>
            <a:off x="1201205" y="2985672"/>
            <a:ext cx="9789590" cy="95968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문제</a:t>
            </a:r>
            <a:r>
              <a:rPr lang="en-US" altLang="ko-KR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3) 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각 </a:t>
            </a: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제품별 총 마진과 매출액 분석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통해 </a:t>
            </a:r>
            <a:r>
              <a:rPr lang="ko-KR" altLang="en-US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캐시카우</a:t>
            </a: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제품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선별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</a:t>
            </a:r>
          </a:p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	 </a:t>
            </a: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해당 상품과 유사한 제품군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확장</a:t>
            </a:r>
            <a:endParaRPr lang="ko-KR" altLang="en-US" sz="3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AAC5050A-D03A-6FD3-1CE4-456AA17BB09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80B88599-66AD-44E6-5F31-414B4C28F72E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323574-093A-CFD2-2D21-7B916E27E61E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935EA1F-0A2A-09D0-6075-66D5B0DB178B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092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9D780A-5ACF-2794-064D-7833AF836B7E}"/>
              </a:ext>
            </a:extLst>
          </p:cNvPr>
          <p:cNvGrpSpPr/>
          <p:nvPr/>
        </p:nvGrpSpPr>
        <p:grpSpPr>
          <a:xfrm>
            <a:off x="1866900" y="1314757"/>
            <a:ext cx="8601074" cy="4689537"/>
            <a:chOff x="1866900" y="1314757"/>
            <a:chExt cx="8601074" cy="4689537"/>
          </a:xfrm>
        </p:grpSpPr>
        <p:sp>
          <p:nvSpPr>
            <p:cNvPr id="2" name="모서리가 둥근 직사각형 13">
              <a:extLst>
                <a:ext uri="{FF2B5EF4-FFF2-40B4-BE49-F238E27FC236}">
                  <a16:creationId xmlns:a16="http://schemas.microsoft.com/office/drawing/2014/main" id="{F974C5DD-064D-1733-2661-C373A50D33D7}"/>
                </a:ext>
              </a:extLst>
            </p:cNvPr>
            <p:cNvSpPr/>
            <p:nvPr/>
          </p:nvSpPr>
          <p:spPr>
            <a:xfrm>
              <a:off x="1866900" y="1314757"/>
              <a:ext cx="8601074" cy="4689537"/>
            </a:xfrm>
            <a:prstGeom prst="roundRect">
              <a:avLst>
                <a:gd name="adj" fmla="val 5572"/>
              </a:avLst>
            </a:prstGeom>
            <a:solidFill>
              <a:schemeClr val="bg1">
                <a:alpha val="50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9203F2-ECF4-5020-EA22-0E3B797D00F0}"/>
                </a:ext>
              </a:extLst>
            </p:cNvPr>
            <p:cNvSpPr txBox="1"/>
            <p:nvPr/>
          </p:nvSpPr>
          <p:spPr>
            <a:xfrm>
              <a:off x="2441317" y="1477153"/>
              <a:ext cx="7382392" cy="448000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n w="0"/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#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ko-KR" altLang="en-US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제품군에 따라 순수익</a:t>
              </a:r>
              <a:endParaRPr lang="en-US" altLang="ko-KR" sz="1200" dirty="0">
                <a:ln w="0"/>
                <a:solidFill>
                  <a:schemeClr val="tx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SELECT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	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od.productCode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 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p.productName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SUM(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od.quantityOrdered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* 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od.priceEach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) </a:t>
              </a:r>
              <a:r>
                <a:rPr lang="en-US" altLang="ko-KR" sz="12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AS</a:t>
              </a:r>
              <a:r>
                <a:rPr lang="en-US" altLang="ko-KR" sz="1200" dirty="0">
                  <a:ln w="0"/>
                  <a:solidFill>
                    <a:schemeClr val="accent1">
                      <a:lumMod val="50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totalSales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  </a:t>
              </a:r>
              <a:r>
                <a:rPr lang="en-US" altLang="ko-KR" sz="1200" dirty="0">
                  <a:ln w="0"/>
                  <a:solidFill>
                    <a:schemeClr val="accent6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-- </a:t>
              </a:r>
              <a:r>
                <a:rPr lang="ko-KR" altLang="en-US" sz="1200" dirty="0">
                  <a:ln w="0"/>
                  <a:solidFill>
                    <a:schemeClr val="accent6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판매가    </a:t>
              </a:r>
              <a:endParaRPr lang="en-US" altLang="ko-KR" sz="1200" dirty="0">
                <a:ln w="0"/>
                <a:solidFill>
                  <a:schemeClr val="accent6">
                    <a:lumMod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SUM(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od.quantityOrdered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* 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p.buyPrice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) </a:t>
              </a:r>
              <a:r>
                <a:rPr lang="en-US" altLang="ko-KR" sz="12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AS 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totalCost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   </a:t>
              </a:r>
              <a:r>
                <a:rPr lang="en-US" altLang="ko-KR" sz="1200" dirty="0">
                  <a:ln w="0"/>
                  <a:solidFill>
                    <a:schemeClr val="accent6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-- </a:t>
              </a:r>
              <a:r>
                <a:rPr lang="ko-KR" altLang="en-US" sz="1200" dirty="0">
                  <a:ln w="0"/>
                  <a:solidFill>
                    <a:schemeClr val="accent6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도매가    </a:t>
              </a:r>
              <a:endParaRPr lang="en-US" altLang="ko-KR" sz="1200" dirty="0">
                <a:ln w="0"/>
                <a:solidFill>
                  <a:schemeClr val="accent6">
                    <a:lumMod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SUM(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od.quantityOrdered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* (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od.priceEach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- 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p.buyPrice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)) </a:t>
              </a:r>
              <a:r>
                <a:rPr lang="en-US" altLang="ko-KR" sz="12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AS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totalProfit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   </a:t>
              </a:r>
              <a:r>
                <a:rPr lang="en-US" altLang="ko-KR" sz="1200" dirty="0">
                  <a:ln w="0"/>
                  <a:solidFill>
                    <a:schemeClr val="accent6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-- </a:t>
              </a:r>
              <a:r>
                <a:rPr lang="ko-KR" altLang="en-US" sz="1200" dirty="0">
                  <a:ln w="0"/>
                  <a:solidFill>
                    <a:schemeClr val="accent6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수량*</a:t>
              </a:r>
              <a:r>
                <a:rPr lang="en-US" altLang="ko-KR" sz="1200" dirty="0">
                  <a:ln w="0"/>
                  <a:solidFill>
                    <a:schemeClr val="accent6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(</a:t>
              </a:r>
              <a:r>
                <a:rPr lang="ko-KR" altLang="en-US" sz="1200" dirty="0">
                  <a:ln w="0"/>
                  <a:solidFill>
                    <a:schemeClr val="accent6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판매가</a:t>
              </a:r>
              <a:r>
                <a:rPr lang="en-US" altLang="ko-KR" sz="1200" dirty="0">
                  <a:ln w="0"/>
                  <a:solidFill>
                    <a:schemeClr val="accent6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-</a:t>
              </a:r>
              <a:r>
                <a:rPr lang="ko-KR" altLang="en-US" sz="1200" dirty="0">
                  <a:ln w="0"/>
                  <a:solidFill>
                    <a:schemeClr val="accent6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도매가</a:t>
              </a:r>
              <a:r>
                <a:rPr lang="en-US" altLang="ko-KR" sz="1200" dirty="0">
                  <a:ln w="0"/>
                  <a:solidFill>
                    <a:schemeClr val="accent6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) = </a:t>
              </a:r>
              <a:r>
                <a:rPr lang="ko-KR" altLang="en-US" sz="1200" dirty="0">
                  <a:ln w="0"/>
                  <a:solidFill>
                    <a:schemeClr val="accent6">
                      <a:lumMod val="7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마진</a:t>
              </a:r>
              <a:endParaRPr lang="en-US" altLang="ko-KR" sz="1200" dirty="0">
                <a:ln w="0"/>
                <a:solidFill>
                  <a:schemeClr val="accent6">
                    <a:lumMod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FROM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orderdetails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od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JOIN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products p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ON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od.productCode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= 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p.productCode</a:t>
              </a:r>
              <a:endParaRPr lang="en-US" altLang="ko-KR" sz="1200" dirty="0">
                <a:ln w="0"/>
                <a:solidFill>
                  <a:schemeClr val="tx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GROUP BY 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od.productCode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p.productName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ORDER BY 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SUM(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od.quantityOrdered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* (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od.priceEach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- 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p.buyPrice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)) </a:t>
              </a:r>
              <a:r>
                <a:rPr lang="en-US" altLang="ko-KR" sz="12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DESC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;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>
                <a:ln w="0"/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# </a:t>
              </a:r>
              <a:r>
                <a:rPr lang="ko-KR" altLang="en-US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제품군별</a:t>
              </a:r>
              <a:r>
                <a:rPr lang="ko-KR" altLang="en-US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총 매출액</a:t>
              </a:r>
              <a:endParaRPr lang="en-US" altLang="ko-KR" sz="1200" dirty="0">
                <a:ln w="0"/>
                <a:solidFill>
                  <a:schemeClr val="tx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SELECT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productCode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   </a:t>
              </a:r>
              <a:r>
                <a:rPr lang="en-US" altLang="ko-KR" sz="12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SUM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(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quantityOrdered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* 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priceEach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) </a:t>
              </a:r>
              <a:r>
                <a:rPr lang="en-US" altLang="ko-KR" sz="12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AS 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totalSales</a:t>
              </a:r>
              <a:endParaRPr lang="en-US" altLang="ko-KR" sz="1200" dirty="0">
                <a:ln w="0"/>
                <a:solidFill>
                  <a:schemeClr val="tx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FROM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orderdetails</a:t>
              </a:r>
              <a:endParaRPr lang="en-US" altLang="ko-KR" sz="1200" dirty="0">
                <a:ln w="0"/>
                <a:solidFill>
                  <a:schemeClr val="tx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GROUP BY 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productCode</a:t>
              </a:r>
              <a:endParaRPr lang="en-US" altLang="ko-KR" sz="1200" dirty="0">
                <a:ln w="0"/>
                <a:solidFill>
                  <a:schemeClr val="tx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ORDER BY </a:t>
              </a:r>
              <a:r>
                <a:rPr lang="en-US" altLang="ko-KR" sz="12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totalSales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DESC;</a:t>
              </a:r>
              <a:endParaRPr lang="ko-KR" altLang="en-US" sz="1200" dirty="0">
                <a:ln w="0"/>
                <a:solidFill>
                  <a:schemeClr val="tx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5FFBDDF-1FD0-6DD8-1053-74E0D1F67ECB}"/>
              </a:ext>
            </a:extLst>
          </p:cNvPr>
          <p:cNvSpPr txBox="1"/>
          <p:nvPr/>
        </p:nvSpPr>
        <p:spPr>
          <a:xfrm>
            <a:off x="848816" y="694408"/>
            <a:ext cx="950632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SQL</a:t>
            </a:r>
            <a:r>
              <a:rPr lang="ko-KR" altLang="en-US" sz="2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128983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AD7DBA-83B5-31EF-E44D-613849171467}"/>
              </a:ext>
            </a:extLst>
          </p:cNvPr>
          <p:cNvGrpSpPr/>
          <p:nvPr/>
        </p:nvGrpSpPr>
        <p:grpSpPr>
          <a:xfrm>
            <a:off x="1059497" y="1441131"/>
            <a:ext cx="10146031" cy="4444662"/>
            <a:chOff x="1059497" y="1441131"/>
            <a:chExt cx="10146031" cy="4444662"/>
          </a:xfrm>
        </p:grpSpPr>
        <p:sp>
          <p:nvSpPr>
            <p:cNvPr id="2" name="모서리가 둥근 직사각형 13">
              <a:extLst>
                <a:ext uri="{FF2B5EF4-FFF2-40B4-BE49-F238E27FC236}">
                  <a16:creationId xmlns:a16="http://schemas.microsoft.com/office/drawing/2014/main" id="{628F76B3-BADD-D9FC-90F5-2EF03B11D1C5}"/>
                </a:ext>
              </a:extLst>
            </p:cNvPr>
            <p:cNvSpPr/>
            <p:nvPr/>
          </p:nvSpPr>
          <p:spPr>
            <a:xfrm>
              <a:off x="1059497" y="1441131"/>
              <a:ext cx="10146031" cy="4444662"/>
            </a:xfrm>
            <a:prstGeom prst="roundRect">
              <a:avLst>
                <a:gd name="adj" fmla="val 5572"/>
              </a:avLst>
            </a:prstGeom>
            <a:solidFill>
              <a:schemeClr val="bg1">
                <a:alpha val="50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9203F2-ECF4-5020-EA22-0E3B797D00F0}"/>
                </a:ext>
              </a:extLst>
            </p:cNvPr>
            <p:cNvSpPr txBox="1"/>
            <p:nvPr/>
          </p:nvSpPr>
          <p:spPr>
            <a:xfrm>
              <a:off x="1642961" y="1671033"/>
              <a:ext cx="9397688" cy="380193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n w="0"/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# </a:t>
              </a:r>
              <a:r>
                <a:rPr lang="ko-KR" altLang="en-US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제품별 총 마진과 총 매출액 비교</a:t>
              </a:r>
              <a:endParaRPr lang="en-US" altLang="ko-KR" sz="1500" dirty="0">
                <a:ln w="0"/>
                <a:solidFill>
                  <a:schemeClr val="tx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5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SELECT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	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od.productCode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p.productName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 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</a:t>
              </a:r>
              <a:r>
                <a:rPr lang="en-US" altLang="ko-KR" sz="15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SUM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(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od.quantityOrdered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* (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od.priceEach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- 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p.buyPrice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)) </a:t>
              </a:r>
              <a:r>
                <a:rPr lang="en-US" altLang="ko-KR" sz="15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AS 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totalProfit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 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</a:t>
              </a:r>
              <a:r>
                <a:rPr lang="en-US" altLang="ko-KR" sz="15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SUM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(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quantityOrdered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* 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priceEach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)</a:t>
              </a:r>
              <a:r>
                <a:rPr lang="en-US" altLang="ko-KR" sz="15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AS 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totalSales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 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5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RANK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() </a:t>
              </a:r>
              <a:r>
                <a:rPr lang="en-US" altLang="ko-KR" sz="15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OVER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(</a:t>
              </a:r>
              <a:r>
                <a:rPr lang="en-US" altLang="ko-KR" sz="15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ORDER BY </a:t>
              </a:r>
              <a:r>
                <a:rPr lang="en-US" altLang="ko-KR" sz="15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SUM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(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od.quantityOrdered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* 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od.priceEach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) </a:t>
              </a:r>
              <a:r>
                <a:rPr lang="en-US" altLang="ko-KR" sz="15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DESC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) </a:t>
              </a:r>
              <a:r>
                <a:rPr lang="en-US" altLang="ko-KR" sz="15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AS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salesRank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 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5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	RANK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() </a:t>
              </a:r>
              <a:r>
                <a:rPr lang="en-US" altLang="ko-KR" sz="15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OVER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(</a:t>
              </a:r>
              <a:r>
                <a:rPr lang="en-US" altLang="ko-KR" sz="15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ORDER BY </a:t>
              </a:r>
              <a:r>
                <a:rPr lang="en-US" altLang="ko-KR" sz="15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SUM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(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od.quantityOrdered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* (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od.priceEach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- 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p.buyPrice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)) </a:t>
              </a:r>
              <a:r>
                <a:rPr lang="en-US" altLang="ko-KR" sz="15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DESC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) </a:t>
              </a:r>
              <a:r>
                <a:rPr lang="en-US" altLang="ko-KR" sz="15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AS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profitRank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 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5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FROM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orderdetails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od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5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JOIN 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products p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5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ON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od.productCode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= 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p.productCode</a:t>
              </a:r>
              <a:endParaRPr lang="en-US" altLang="ko-KR" sz="1500" dirty="0">
                <a:ln w="0"/>
                <a:solidFill>
                  <a:schemeClr val="tx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5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GROUP BY 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od.productCode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p.productName</a:t>
              </a:r>
              <a:endParaRPr lang="en-US" altLang="ko-KR" sz="1500" dirty="0">
                <a:ln w="0"/>
                <a:solidFill>
                  <a:schemeClr val="tx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500" dirty="0">
                  <a:ln w="0"/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ORDER BY 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salesRank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500" dirty="0" err="1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profitRank</a:t>
              </a:r>
              <a:r>
                <a:rPr lang="en-US" altLang="ko-KR" sz="1500" dirty="0">
                  <a:ln w="0"/>
                  <a:solidFill>
                    <a:schemeClr val="tx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;</a:t>
              </a:r>
              <a:endParaRPr lang="ko-KR" altLang="en-US" sz="1500" dirty="0" err="1">
                <a:ln w="0"/>
                <a:solidFill>
                  <a:schemeClr val="tx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5FFBDDF-1FD0-6DD8-1053-74E0D1F67ECB}"/>
              </a:ext>
            </a:extLst>
          </p:cNvPr>
          <p:cNvSpPr txBox="1"/>
          <p:nvPr/>
        </p:nvSpPr>
        <p:spPr>
          <a:xfrm>
            <a:off x="848816" y="694408"/>
            <a:ext cx="950632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SQL</a:t>
            </a:r>
            <a:r>
              <a:rPr lang="ko-KR" altLang="en-US" sz="2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423704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E2B610E-C293-F53C-2054-E3D101281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016047"/>
              </p:ext>
            </p:extLst>
          </p:nvPr>
        </p:nvGraphicFramePr>
        <p:xfrm>
          <a:off x="1577669" y="1466381"/>
          <a:ext cx="9036662" cy="3993102"/>
        </p:xfrm>
        <a:graphic>
          <a:graphicData uri="http://schemas.openxmlformats.org/drawingml/2006/table">
            <a:tbl>
              <a:tblPr/>
              <a:tblGrid>
                <a:gridCol w="1487964">
                  <a:extLst>
                    <a:ext uri="{9D8B030D-6E8A-4147-A177-3AD203B41FA5}">
                      <a16:colId xmlns:a16="http://schemas.microsoft.com/office/drawing/2014/main" val="3216556737"/>
                    </a:ext>
                  </a:extLst>
                </a:gridCol>
                <a:gridCol w="2637206">
                  <a:extLst>
                    <a:ext uri="{9D8B030D-6E8A-4147-A177-3AD203B41FA5}">
                      <a16:colId xmlns:a16="http://schemas.microsoft.com/office/drawing/2014/main" val="3414748207"/>
                    </a:ext>
                  </a:extLst>
                </a:gridCol>
                <a:gridCol w="1487964">
                  <a:extLst>
                    <a:ext uri="{9D8B030D-6E8A-4147-A177-3AD203B41FA5}">
                      <a16:colId xmlns:a16="http://schemas.microsoft.com/office/drawing/2014/main" val="3537569385"/>
                    </a:ext>
                  </a:extLst>
                </a:gridCol>
                <a:gridCol w="1487964">
                  <a:extLst>
                    <a:ext uri="{9D8B030D-6E8A-4147-A177-3AD203B41FA5}">
                      <a16:colId xmlns:a16="http://schemas.microsoft.com/office/drawing/2014/main" val="2749471313"/>
                    </a:ext>
                  </a:extLst>
                </a:gridCol>
                <a:gridCol w="967782">
                  <a:extLst>
                    <a:ext uri="{9D8B030D-6E8A-4147-A177-3AD203B41FA5}">
                      <a16:colId xmlns:a16="http://schemas.microsoft.com/office/drawing/2014/main" val="754986414"/>
                    </a:ext>
                  </a:extLst>
                </a:gridCol>
                <a:gridCol w="967782">
                  <a:extLst>
                    <a:ext uri="{9D8B030D-6E8A-4147-A177-3AD203B41FA5}">
                      <a16:colId xmlns:a16="http://schemas.microsoft.com/office/drawing/2014/main" val="403007610"/>
                    </a:ext>
                  </a:extLst>
                </a:gridCol>
              </a:tblGrid>
              <a:tr h="221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B4C6E7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productCode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B4C6E7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B4C6E7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productName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B4C6E7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4C6E7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totalProfit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4C6E7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totalSales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4C6E7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salesRank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4C6E7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profitRank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215931"/>
                  </a:ext>
                </a:extLst>
              </a:tr>
              <a:tr h="221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S18_3232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1992 Ferrari 360 Spider red</a:t>
                      </a:r>
                    </a:p>
                  </a:txBody>
                  <a:tcPr marL="142875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135996.78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276839.98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264508"/>
                  </a:ext>
                </a:extLst>
              </a:tr>
              <a:tr h="221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S12_1108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2001 Ferrari Enzo</a:t>
                      </a:r>
                    </a:p>
                  </a:txBody>
                  <a:tcPr marL="142875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93349.65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190755.86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724457"/>
                  </a:ext>
                </a:extLst>
              </a:tr>
              <a:tr h="221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S10_1949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1952 Alpine Renault 1300</a:t>
                      </a:r>
                    </a:p>
                  </a:txBody>
                  <a:tcPr marL="142875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95282.58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190017.96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859642"/>
                  </a:ext>
                </a:extLst>
              </a:tr>
              <a:tr h="221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S10_4698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 Harley-Davidson Eagle Drag Bike</a:t>
                      </a:r>
                    </a:p>
                  </a:txBody>
                  <a:tcPr marL="142875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81031.3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170686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44278"/>
                  </a:ext>
                </a:extLst>
              </a:tr>
              <a:tr h="221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S12_1099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1968 Ford Mustang</a:t>
                      </a:r>
                    </a:p>
                  </a:txBody>
                  <a:tcPr marL="142875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72579.26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161531.48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781011"/>
                  </a:ext>
                </a:extLst>
              </a:tr>
              <a:tr h="221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S12_3891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1969 Ford Falcon</a:t>
                      </a:r>
                    </a:p>
                  </a:txBody>
                  <a:tcPr marL="142875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72399.77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152543.02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86289"/>
                  </a:ext>
                </a:extLst>
              </a:tr>
              <a:tr h="221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S18_1662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1980s Black Hawk Helicopter</a:t>
                      </a:r>
                    </a:p>
                  </a:txBody>
                  <a:tcPr marL="142875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64599.11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144959.91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424712"/>
                  </a:ext>
                </a:extLst>
              </a:tr>
              <a:tr h="221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S18_2238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1998 Chrysler Plymouth Prowler</a:t>
                      </a:r>
                    </a:p>
                  </a:txBody>
                  <a:tcPr marL="142875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42441.77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142530.63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125798"/>
                  </a:ext>
                </a:extLst>
              </a:tr>
              <a:tr h="221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S18_1749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1917 Grand Touring Sedan</a:t>
                      </a:r>
                    </a:p>
                  </a:txBody>
                  <a:tcPr marL="142875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60945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140535.6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90036"/>
                  </a:ext>
                </a:extLst>
              </a:tr>
              <a:tr h="221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S12_2823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2002 Suzuki XREO</a:t>
                      </a:r>
                    </a:p>
                  </a:txBody>
                  <a:tcPr marL="142875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67641.47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135767.03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253395"/>
                  </a:ext>
                </a:extLst>
              </a:tr>
              <a:tr h="221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S24_3856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1956 Porsche 356A Coupe</a:t>
                      </a:r>
                    </a:p>
                  </a:txBody>
                  <a:tcPr marL="142875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30829.11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134240.71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319560"/>
                  </a:ext>
                </a:extLst>
              </a:tr>
              <a:tr h="221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S12_3148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1969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Corvair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Monza</a:t>
                      </a:r>
                    </a:p>
                  </a:txBody>
                  <a:tcPr marL="142875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46521.97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132363.79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212529"/>
                  </a:ext>
                </a:extLst>
              </a:tr>
              <a:tr h="221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S18_2795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1928 Mercedes-Benz SSK</a:t>
                      </a:r>
                    </a:p>
                  </a:txBody>
                  <a:tcPr marL="142875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68423.18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132275.98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714248"/>
                  </a:ext>
                </a:extLst>
              </a:tr>
              <a:tr h="221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S18_4721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1957 Corvette Convertible</a:t>
                      </a:r>
                    </a:p>
                  </a:txBody>
                  <a:tcPr marL="142875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59910.22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130749.31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612285"/>
                  </a:ext>
                </a:extLst>
              </a:tr>
              <a:tr h="221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S10_4757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1972 Alfa Romeo GTA</a:t>
                      </a:r>
                    </a:p>
                  </a:txBody>
                  <a:tcPr marL="142875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39673.92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127924.32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98744"/>
                  </a:ext>
                </a:extLst>
              </a:tr>
              <a:tr h="221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S10_4962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1962 LanciaA Delta 16V</a:t>
                      </a:r>
                    </a:p>
                  </a:txBody>
                  <a:tcPr marL="142875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26735.57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123123.01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025676"/>
                  </a:ext>
                </a:extLst>
              </a:tr>
              <a:tr h="221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S18_4027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1970 Triumph Spitfire</a:t>
                      </a:r>
                    </a:p>
                  </a:txBody>
                  <a:tcPr marL="142875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35390.35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122254.75</a:t>
                      </a:r>
                    </a:p>
                  </a:txBody>
                  <a:tcPr marL="4763" marR="285750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0890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9610441-605E-A58B-3117-13690252264B}"/>
              </a:ext>
            </a:extLst>
          </p:cNvPr>
          <p:cNvSpPr txBox="1"/>
          <p:nvPr/>
        </p:nvSpPr>
        <p:spPr>
          <a:xfrm>
            <a:off x="1577669" y="1085167"/>
            <a:ext cx="1614827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&gt;&gt;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Result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BFA19B5-AA66-A6C8-975D-F7915A3A5DEB}"/>
              </a:ext>
            </a:extLst>
          </p:cNvPr>
          <p:cNvGrpSpPr/>
          <p:nvPr/>
        </p:nvGrpSpPr>
        <p:grpSpPr>
          <a:xfrm>
            <a:off x="-2869" y="0"/>
            <a:ext cx="12194869" cy="6858000"/>
            <a:chOff x="-2869" y="0"/>
            <a:chExt cx="12194869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86E815-4F77-C0EB-8630-66F3CCDDEE73}"/>
                </a:ext>
              </a:extLst>
            </p:cNvPr>
            <p:cNvSpPr/>
            <p:nvPr/>
          </p:nvSpPr>
          <p:spPr>
            <a:xfrm>
              <a:off x="-2869" y="0"/>
              <a:ext cx="12194869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3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B1588F2-0B3F-CB70-2C95-1981609B68BC}"/>
                </a:ext>
              </a:extLst>
            </p:cNvPr>
            <p:cNvSpPr/>
            <p:nvPr/>
          </p:nvSpPr>
          <p:spPr>
            <a:xfrm>
              <a:off x="159657" y="1091810"/>
              <a:ext cx="11872684" cy="214972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88900" cap="rnd" cmpd="sng">
              <a:solidFill>
                <a:srgbClr val="00206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3F85765-A49D-CC24-5948-EC58165C5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8942" y="3584904"/>
              <a:ext cx="2271246" cy="179501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A6034D-F7B4-72FE-D078-74996CFF260D}"/>
                </a:ext>
              </a:extLst>
            </p:cNvPr>
            <p:cNvSpPr txBox="1"/>
            <p:nvPr/>
          </p:nvSpPr>
          <p:spPr>
            <a:xfrm>
              <a:off x="4763077" y="5469182"/>
              <a:ext cx="2665845" cy="65190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4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“Cash Cow”</a:t>
              </a:r>
              <a:endParaRPr lang="ko-KR" altLang="en-US" sz="4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355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A3FD7C-B59A-C9BF-F749-131B8EA46E00}"/>
              </a:ext>
            </a:extLst>
          </p:cNvPr>
          <p:cNvGrpSpPr/>
          <p:nvPr/>
        </p:nvGrpSpPr>
        <p:grpSpPr>
          <a:xfrm>
            <a:off x="1892643" y="3322163"/>
            <a:ext cx="2252269" cy="1148972"/>
            <a:chOff x="1749392" y="3418278"/>
            <a:chExt cx="2252269" cy="1148972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65A17E3-0423-4D1F-8C6F-F99C3183E6F7}"/>
                </a:ext>
              </a:extLst>
            </p:cNvPr>
            <p:cNvSpPr txBox="1"/>
            <p:nvPr/>
          </p:nvSpPr>
          <p:spPr>
            <a:xfrm>
              <a:off x="2528793" y="3418278"/>
              <a:ext cx="705322" cy="7694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5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5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4F2E694B-4203-488F-924E-628F8BB1DC62}"/>
                </a:ext>
              </a:extLst>
            </p:cNvPr>
            <p:cNvSpPr/>
            <p:nvPr/>
          </p:nvSpPr>
          <p:spPr>
            <a:xfrm>
              <a:off x="2576246" y="3943294"/>
              <a:ext cx="706763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2A961E0E-4375-48E7-9587-89AD671E1BEA}"/>
                </a:ext>
              </a:extLst>
            </p:cNvPr>
            <p:cNvCxnSpPr>
              <a:cxnSpLocks/>
            </p:cNvCxnSpPr>
            <p:nvPr/>
          </p:nvCxnSpPr>
          <p:spPr>
            <a:xfrm>
              <a:off x="2568716" y="394329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26E3A8C-1717-421B-B218-50487ADC4F46}"/>
                </a:ext>
              </a:extLst>
            </p:cNvPr>
            <p:cNvSpPr txBox="1"/>
            <p:nvPr/>
          </p:nvSpPr>
          <p:spPr>
            <a:xfrm>
              <a:off x="1749392" y="4033225"/>
              <a:ext cx="2252269" cy="31335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테이블 구조 </a:t>
              </a:r>
              <a:r>
                <a:rPr lang="en-US" altLang="ko-KR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&amp; </a:t>
              </a:r>
              <a:r>
                <a:rPr lang="ko-KR" altLang="en-US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데이터 성격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283663A-620B-4756-90E2-1FF449F7AB59}"/>
                </a:ext>
              </a:extLst>
            </p:cNvPr>
            <p:cNvSpPr txBox="1"/>
            <p:nvPr/>
          </p:nvSpPr>
          <p:spPr>
            <a:xfrm>
              <a:off x="2183805" y="4315455"/>
              <a:ext cx="1383442" cy="25179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현실세계와의 연관성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0FD1EF-C5CD-F35A-3D42-C70BBAB471DC}"/>
              </a:ext>
            </a:extLst>
          </p:cNvPr>
          <p:cNvGrpSpPr/>
          <p:nvPr/>
        </p:nvGrpSpPr>
        <p:grpSpPr>
          <a:xfrm>
            <a:off x="6306440" y="3322163"/>
            <a:ext cx="1840619" cy="918586"/>
            <a:chOff x="6433631" y="3418278"/>
            <a:chExt cx="1840619" cy="918586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8AD3986-7DAA-487A-84B2-33A4CEAA11F6}"/>
                </a:ext>
              </a:extLst>
            </p:cNvPr>
            <p:cNvSpPr txBox="1"/>
            <p:nvPr/>
          </p:nvSpPr>
          <p:spPr>
            <a:xfrm>
              <a:off x="6994954" y="3418278"/>
              <a:ext cx="705321" cy="7694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5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03</a:t>
              </a:r>
              <a:endParaRPr lang="ko-KR" altLang="en-US" sz="5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8AAB41B-1627-47BD-B746-A000B844E50B}"/>
                </a:ext>
              </a:extLst>
            </p:cNvPr>
            <p:cNvSpPr/>
            <p:nvPr/>
          </p:nvSpPr>
          <p:spPr>
            <a:xfrm>
              <a:off x="6982221" y="3947668"/>
              <a:ext cx="706763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1FBEA904-E89B-44E2-9F02-5CBD259353AB}"/>
                </a:ext>
              </a:extLst>
            </p:cNvPr>
            <p:cNvCxnSpPr>
              <a:cxnSpLocks/>
            </p:cNvCxnSpPr>
            <p:nvPr/>
          </p:nvCxnSpPr>
          <p:spPr>
            <a:xfrm>
              <a:off x="6976123" y="3943294"/>
              <a:ext cx="74298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37F95D5-6AC6-4388-A735-5AF1742D0D6C}"/>
                </a:ext>
              </a:extLst>
            </p:cNvPr>
            <p:cNvSpPr txBox="1"/>
            <p:nvPr/>
          </p:nvSpPr>
          <p:spPr>
            <a:xfrm>
              <a:off x="6433631" y="4023514"/>
              <a:ext cx="1840619" cy="31335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현실세계 정보 </a:t>
              </a:r>
              <a:r>
                <a:rPr lang="en-US" altLang="ko-KR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&amp; </a:t>
              </a:r>
              <a:r>
                <a:rPr lang="ko-KR" altLang="en-US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그림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B57BDD3-0BC1-2BB1-7CDE-9C903F20C9A3}"/>
              </a:ext>
            </a:extLst>
          </p:cNvPr>
          <p:cNvGrpSpPr/>
          <p:nvPr/>
        </p:nvGrpSpPr>
        <p:grpSpPr>
          <a:xfrm>
            <a:off x="8414433" y="3332687"/>
            <a:ext cx="1422876" cy="1136200"/>
            <a:chOff x="8789402" y="3428802"/>
            <a:chExt cx="1422876" cy="1136200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14EFBF5B-0F3A-4C93-93BE-456545CF1247}"/>
                </a:ext>
              </a:extLst>
            </p:cNvPr>
            <p:cNvSpPr txBox="1"/>
            <p:nvPr/>
          </p:nvSpPr>
          <p:spPr>
            <a:xfrm>
              <a:off x="9134399" y="3428802"/>
              <a:ext cx="743794" cy="7694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5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04</a:t>
              </a:r>
              <a:endParaRPr lang="ko-KR" altLang="en-US" sz="5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543DE08D-7F79-42AE-99F0-A3A9569393FD}"/>
                </a:ext>
              </a:extLst>
            </p:cNvPr>
            <p:cNvSpPr/>
            <p:nvPr/>
          </p:nvSpPr>
          <p:spPr>
            <a:xfrm>
              <a:off x="9194290" y="3954440"/>
              <a:ext cx="706763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A1297D4A-1E59-4EA6-8E13-B6385D7E5E56}"/>
                </a:ext>
              </a:extLst>
            </p:cNvPr>
            <p:cNvCxnSpPr>
              <a:cxnSpLocks/>
            </p:cNvCxnSpPr>
            <p:nvPr/>
          </p:nvCxnSpPr>
          <p:spPr>
            <a:xfrm>
              <a:off x="9185057" y="3954440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AD1B59-9670-4396-B652-8B31ACBC72DE}"/>
                </a:ext>
              </a:extLst>
            </p:cNvPr>
            <p:cNvSpPr txBox="1"/>
            <p:nvPr/>
          </p:nvSpPr>
          <p:spPr>
            <a:xfrm>
              <a:off x="9060717" y="4027325"/>
              <a:ext cx="895488" cy="31335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SQL </a:t>
              </a:r>
              <a:r>
                <a:rPr lang="ko-KR" altLang="en-US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문제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E014496-D8AB-4C7B-8ED0-ADB5D2516181}"/>
                </a:ext>
              </a:extLst>
            </p:cNvPr>
            <p:cNvSpPr txBox="1"/>
            <p:nvPr/>
          </p:nvSpPr>
          <p:spPr>
            <a:xfrm>
              <a:off x="8789402" y="4313207"/>
              <a:ext cx="1422876" cy="25179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문제에 대한 해결방안</a:t>
              </a:r>
            </a:p>
          </p:txBody>
        </p:sp>
      </p:grpSp>
      <p:sp>
        <p:nvSpPr>
          <p:cNvPr id="167" name="오른쪽 대괄호 166">
            <a:extLst>
              <a:ext uri="{FF2B5EF4-FFF2-40B4-BE49-F238E27FC236}">
                <a16:creationId xmlns:a16="http://schemas.microsoft.com/office/drawing/2014/main" id="{C9D0D369-322D-4295-80B7-C7B0763E36A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89B1F7-B5AC-BCCF-0EFA-2C584C46B375}"/>
              </a:ext>
            </a:extLst>
          </p:cNvPr>
          <p:cNvGrpSpPr/>
          <p:nvPr/>
        </p:nvGrpSpPr>
        <p:grpSpPr>
          <a:xfrm>
            <a:off x="4573785" y="1291339"/>
            <a:ext cx="3272101" cy="1261382"/>
            <a:chOff x="4542751" y="1076372"/>
            <a:chExt cx="3272101" cy="12613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2597CE-1A94-450D-882C-6F9038F5BE2A}"/>
                </a:ext>
              </a:extLst>
            </p:cNvPr>
            <p:cNvSpPr txBox="1"/>
            <p:nvPr/>
          </p:nvSpPr>
          <p:spPr>
            <a:xfrm>
              <a:off x="4863424" y="1076372"/>
              <a:ext cx="2465149" cy="111357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7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Index</a:t>
              </a:r>
              <a:endParaRPr lang="ko-KR" altLang="en-US" sz="7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B72636-5258-4928-99AC-3CC801B7CD0E}"/>
                </a:ext>
              </a:extLst>
            </p:cNvPr>
            <p:cNvSpPr txBox="1"/>
            <p:nvPr/>
          </p:nvSpPr>
          <p:spPr>
            <a:xfrm>
              <a:off x="4542751" y="1993626"/>
              <a:ext cx="3272101" cy="34412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20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데이터베이스 모델링 </a:t>
              </a:r>
              <a:r>
                <a:rPr lang="ko-KR" altLang="en-US" sz="2000" b="1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및</a:t>
              </a:r>
              <a:r>
                <a:rPr lang="ko-KR" altLang="en-US" sz="20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 </a:t>
              </a:r>
              <a:r>
                <a:rPr lang="en-US" altLang="ko-KR" sz="20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SQL </a:t>
              </a:r>
              <a:r>
                <a:rPr lang="ko-KR" altLang="en-US" sz="20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실습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F60FAC4-C602-4408-3DF8-DFE05D72E2A9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93BF386-2E4E-8290-1483-019F8B15C861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5EB4717-D37D-91AF-E805-A26FCFB90EC8}"/>
              </a:ext>
            </a:extLst>
          </p:cNvPr>
          <p:cNvGrpSpPr/>
          <p:nvPr/>
        </p:nvGrpSpPr>
        <p:grpSpPr>
          <a:xfrm>
            <a:off x="4653824" y="3333309"/>
            <a:ext cx="1236286" cy="1146451"/>
            <a:chOff x="4541988" y="3429424"/>
            <a:chExt cx="1236286" cy="1146451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C121AC2-9EE4-481D-B35B-C55F98E08E43}"/>
                </a:ext>
              </a:extLst>
            </p:cNvPr>
            <p:cNvSpPr txBox="1"/>
            <p:nvPr/>
          </p:nvSpPr>
          <p:spPr>
            <a:xfrm>
              <a:off x="4768175" y="3429424"/>
              <a:ext cx="705322" cy="7694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5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5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943BACF7-AD77-434E-8249-CBE68AF24669}"/>
                </a:ext>
              </a:extLst>
            </p:cNvPr>
            <p:cNvSpPr/>
            <p:nvPr/>
          </p:nvSpPr>
          <p:spPr>
            <a:xfrm>
              <a:off x="4779018" y="3943294"/>
              <a:ext cx="706763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22128F12-4FAF-45CB-95F8-8D6BF555D083}"/>
                </a:ext>
              </a:extLst>
            </p:cNvPr>
            <p:cNvCxnSpPr>
              <a:cxnSpLocks/>
            </p:cNvCxnSpPr>
            <p:nvPr/>
          </p:nvCxnSpPr>
          <p:spPr>
            <a:xfrm>
              <a:off x="4740115" y="3943294"/>
              <a:ext cx="74298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0ADC25E-F056-417C-B2CA-43B5418C8129}"/>
                </a:ext>
              </a:extLst>
            </p:cNvPr>
            <p:cNvSpPr txBox="1"/>
            <p:nvPr/>
          </p:nvSpPr>
          <p:spPr>
            <a:xfrm>
              <a:off x="4541988" y="4023430"/>
              <a:ext cx="1236286" cy="31335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테이블의 관계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7B569-C3CA-C76B-6B46-9530A4527371}"/>
                </a:ext>
              </a:extLst>
            </p:cNvPr>
            <p:cNvSpPr txBox="1"/>
            <p:nvPr/>
          </p:nvSpPr>
          <p:spPr>
            <a:xfrm>
              <a:off x="4872046" y="4324080"/>
              <a:ext cx="520707" cy="25179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조직도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012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297644" y="1816400"/>
            <a:ext cx="6755233" cy="741687"/>
          </a:xfrm>
          <a:prstGeom prst="roundRect">
            <a:avLst/>
          </a:prstGeom>
          <a:solidFill>
            <a:schemeClr val="bg1"/>
          </a:solidFill>
          <a:ln w="31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1297644" y="2760966"/>
            <a:ext cx="5895927" cy="760068"/>
          </a:xfrm>
          <a:prstGeom prst="roundRect">
            <a:avLst/>
          </a:prstGeom>
          <a:solidFill>
            <a:schemeClr val="bg1"/>
          </a:solidFill>
          <a:ln w="31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57194" y="2070648"/>
            <a:ext cx="2019085" cy="46723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Orders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테이블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comments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일부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EAFFD5A6-8B80-41D3-099F-3679D3F59DFD}"/>
              </a:ext>
            </a:extLst>
          </p:cNvPr>
          <p:cNvSpPr/>
          <p:nvPr/>
        </p:nvSpPr>
        <p:spPr>
          <a:xfrm>
            <a:off x="1367028" y="2902755"/>
            <a:ext cx="769004" cy="635726"/>
          </a:xfrm>
          <a:prstGeom prst="wedgeEllipseCallout">
            <a:avLst>
              <a:gd name="adj1" fmla="val -41322"/>
              <a:gd name="adj2" fmla="val 80737"/>
            </a:avLst>
          </a:prstGeom>
          <a:solidFill>
            <a:schemeClr val="bg1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709DADF0-A31A-C65A-DE8C-7F06DEB21DA6}"/>
              </a:ext>
            </a:extLst>
          </p:cNvPr>
          <p:cNvSpPr/>
          <p:nvPr/>
        </p:nvSpPr>
        <p:spPr>
          <a:xfrm>
            <a:off x="1375901" y="1902161"/>
            <a:ext cx="769004" cy="635726"/>
          </a:xfrm>
          <a:prstGeom prst="wedgeEllipseCallout">
            <a:avLst>
              <a:gd name="adj1" fmla="val -41322"/>
              <a:gd name="adj2" fmla="val 80737"/>
            </a:avLst>
          </a:prstGeom>
          <a:solidFill>
            <a:schemeClr val="bg1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DED88-646C-0CD2-1EEC-70467AEE892C}"/>
              </a:ext>
            </a:extLst>
          </p:cNvPr>
          <p:cNvSpPr txBox="1"/>
          <p:nvPr/>
        </p:nvSpPr>
        <p:spPr>
          <a:xfrm>
            <a:off x="1467721" y="1966008"/>
            <a:ext cx="5774311" cy="40786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</a:rPr>
              <a:t>“</a:t>
            </a:r>
            <a:r>
              <a:rPr lang="ko-KR" altLang="en-US" sz="1800" b="1" dirty="0" err="1">
                <a:solidFill>
                  <a:schemeClr val="accent2">
                    <a:lumMod val="75000"/>
                  </a:schemeClr>
                </a:solidFill>
              </a:rPr>
              <a:t>Customer</a:t>
            </a:r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800" b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800" b="1" dirty="0" err="1">
                <a:solidFill>
                  <a:schemeClr val="accent2">
                    <a:lumMod val="75000"/>
                  </a:schemeClr>
                </a:solidFill>
              </a:rPr>
              <a:t>interested</a:t>
            </a:r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800" b="1" dirty="0" err="1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800" b="1" dirty="0" err="1">
                <a:solidFill>
                  <a:schemeClr val="accent2">
                    <a:lumMod val="75000"/>
                  </a:schemeClr>
                </a:solidFill>
              </a:rPr>
              <a:t>buying</a:t>
            </a:r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800" b="1" dirty="0" err="1">
                <a:solidFill>
                  <a:schemeClr val="accent2">
                    <a:lumMod val="75000"/>
                  </a:schemeClr>
                </a:solidFill>
              </a:rPr>
              <a:t>more</a:t>
            </a:r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800" b="1" dirty="0" err="1">
                <a:solidFill>
                  <a:schemeClr val="accent2">
                    <a:lumMod val="75000"/>
                  </a:schemeClr>
                </a:solidFill>
              </a:rPr>
              <a:t>Ferrari</a:t>
            </a:r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800" b="1" dirty="0" err="1">
                <a:solidFill>
                  <a:schemeClr val="accent2">
                    <a:lumMod val="75000"/>
                  </a:schemeClr>
                </a:solidFill>
              </a:rPr>
              <a:t>models</a:t>
            </a: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</a:rPr>
              <a:t>”</a:t>
            </a:r>
            <a:endParaRPr lang="ko-KR" altLang="en-US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7DED88-646C-0CD2-1EEC-70467AEE892C}"/>
              </a:ext>
            </a:extLst>
          </p:cNvPr>
          <p:cNvSpPr txBox="1"/>
          <p:nvPr/>
        </p:nvSpPr>
        <p:spPr>
          <a:xfrm>
            <a:off x="1524959" y="2969064"/>
            <a:ext cx="5810720" cy="34387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800" dirty="0"/>
              <a:t>고객이 더 많은 </a:t>
            </a:r>
            <a:r>
              <a:rPr lang="ko-KR" altLang="en-US" sz="1800" dirty="0" err="1"/>
              <a:t>Ferrari</a:t>
            </a:r>
            <a:r>
              <a:rPr lang="ko-KR" altLang="en-US" sz="1800" dirty="0"/>
              <a:t> 모델을 구매하는 데 관심이 있습니다.</a:t>
            </a:r>
            <a:endParaRPr lang="en-US" altLang="ko-KR" sz="1800" dirty="0">
              <a:solidFill>
                <a:srgbClr val="333333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868C655-51D8-7137-CCD7-E3B6CBD44F0A}"/>
              </a:ext>
            </a:extLst>
          </p:cNvPr>
          <p:cNvGrpSpPr/>
          <p:nvPr/>
        </p:nvGrpSpPr>
        <p:grpSpPr>
          <a:xfrm>
            <a:off x="2703289" y="4054251"/>
            <a:ext cx="6755233" cy="1107586"/>
            <a:chOff x="3112129" y="4688297"/>
            <a:chExt cx="6755233" cy="1234669"/>
          </a:xfrm>
          <a:solidFill>
            <a:schemeClr val="accent1">
              <a:lumMod val="75000"/>
            </a:schemeClr>
          </a:solidFill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B80D45E-DE52-C1B0-D279-B42A555A378A}"/>
                </a:ext>
              </a:extLst>
            </p:cNvPr>
            <p:cNvGrpSpPr/>
            <p:nvPr/>
          </p:nvGrpSpPr>
          <p:grpSpPr>
            <a:xfrm>
              <a:off x="3112129" y="4688297"/>
              <a:ext cx="6755233" cy="1234669"/>
              <a:chOff x="2890507" y="3903955"/>
              <a:chExt cx="5425498" cy="1234669"/>
            </a:xfrm>
            <a:grpFill/>
          </p:grpSpPr>
          <p:sp>
            <p:nvSpPr>
              <p:cNvPr id="29" name="말풍선: 타원형 28">
                <a:extLst>
                  <a:ext uri="{FF2B5EF4-FFF2-40B4-BE49-F238E27FC236}">
                    <a16:creationId xmlns:a16="http://schemas.microsoft.com/office/drawing/2014/main" id="{B3A2E637-0765-E1B4-3702-5FE3441D1B71}"/>
                  </a:ext>
                </a:extLst>
              </p:cNvPr>
              <p:cNvSpPr/>
              <p:nvPr/>
            </p:nvSpPr>
            <p:spPr>
              <a:xfrm flipH="1">
                <a:off x="5325703" y="4211989"/>
                <a:ext cx="2929424" cy="926635"/>
              </a:xfrm>
              <a:prstGeom prst="wedgeEllipseCallout">
                <a:avLst>
                  <a:gd name="adj1" fmla="val -36625"/>
                  <a:gd name="adj2" fmla="val 69942"/>
                </a:avLst>
              </a:prstGeom>
              <a:grpFill/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1" name="모서리가 둥근 직사각형 17">
                <a:extLst>
                  <a:ext uri="{FF2B5EF4-FFF2-40B4-BE49-F238E27FC236}">
                    <a16:creationId xmlns:a16="http://schemas.microsoft.com/office/drawing/2014/main" id="{F26F5EC0-1912-3C03-3597-4913340E5621}"/>
                  </a:ext>
                </a:extLst>
              </p:cNvPr>
              <p:cNvSpPr/>
              <p:nvPr/>
            </p:nvSpPr>
            <p:spPr>
              <a:xfrm>
                <a:off x="2890507" y="3903955"/>
                <a:ext cx="5425498" cy="1234669"/>
              </a:xfrm>
              <a:prstGeom prst="roundRect">
                <a:avLst/>
              </a:prstGeom>
              <a:grpFill/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8E538A1-B6B9-3E13-23AA-F75AB9FC1309}"/>
                </a:ext>
              </a:extLst>
            </p:cNvPr>
            <p:cNvSpPr/>
            <p:nvPr/>
          </p:nvSpPr>
          <p:spPr>
            <a:xfrm>
              <a:off x="3456579" y="5039366"/>
              <a:ext cx="6206542" cy="4616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Cash cow </a:t>
              </a:r>
              <a:r>
                <a:rPr lang="ko-KR" altLang="en-US" dirty="0">
                  <a:solidFill>
                    <a:schemeClr val="bg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제품</a:t>
              </a:r>
              <a:r>
                <a:rPr lang="en-US" altLang="ko-KR" dirty="0">
                  <a:solidFill>
                    <a:schemeClr val="bg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특히 </a:t>
              </a:r>
              <a:r>
                <a:rPr lang="en-US" altLang="ko-KR" dirty="0">
                  <a:solidFill>
                    <a:schemeClr val="bg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Ferrari </a:t>
              </a:r>
              <a:r>
                <a:rPr lang="ko-KR" altLang="en-US" dirty="0">
                  <a:solidFill>
                    <a:schemeClr val="bg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모델을 다양화 하여</a:t>
              </a:r>
              <a:r>
                <a:rPr lang="en-US" altLang="ko-KR" dirty="0">
                  <a:solidFill>
                    <a:schemeClr val="bg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ko-KR" altLang="en-US" sz="2400" b="1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회사 매출 증가</a:t>
              </a:r>
              <a:endPara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0093124-7E47-735F-4E66-3A7BFB70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711" y="3862150"/>
            <a:ext cx="1631053" cy="1631053"/>
          </a:xfrm>
          <a:prstGeom prst="rect">
            <a:avLst/>
          </a:prstGeom>
          <a:solidFill>
            <a:srgbClr val="EDEDED"/>
          </a:solidFill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66EF9E0-762C-8D04-B20B-C448151D7606}"/>
              </a:ext>
            </a:extLst>
          </p:cNvPr>
          <p:cNvSpPr txBox="1"/>
          <p:nvPr/>
        </p:nvSpPr>
        <p:spPr>
          <a:xfrm>
            <a:off x="733423" y="674518"/>
            <a:ext cx="2341397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문제에 대한 결과도출</a:t>
            </a:r>
          </a:p>
        </p:txBody>
      </p:sp>
    </p:spTree>
    <p:extLst>
      <p:ext uri="{BB962C8B-B14F-4D97-AF65-F5344CB8AC3E}">
        <p14:creationId xmlns:p14="http://schemas.microsoft.com/office/powerpoint/2010/main" val="2459168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14A98EF-6BF3-8E5E-48AD-B58440CB43B3}"/>
              </a:ext>
            </a:extLst>
          </p:cNvPr>
          <p:cNvSpPr txBox="1"/>
          <p:nvPr/>
        </p:nvSpPr>
        <p:spPr>
          <a:xfrm>
            <a:off x="1656137" y="3270941"/>
            <a:ext cx="8879725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문제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4) </a:t>
            </a:r>
            <a:r>
              <a:rPr lang="ko-KR" altLang="en-US" sz="25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고객의 </a:t>
            </a:r>
            <a:r>
              <a:rPr lang="en-US" altLang="ko-KR" sz="25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comments </a:t>
            </a:r>
            <a:r>
              <a:rPr lang="ko-KR" altLang="en-US" sz="25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분류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후 </a:t>
            </a:r>
            <a:r>
              <a:rPr lang="ko-KR" altLang="en-US" sz="25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관리 부서 생성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통해 </a:t>
            </a:r>
            <a:r>
              <a:rPr lang="en-US" altLang="ko-KR" sz="25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comments </a:t>
            </a:r>
            <a:r>
              <a:rPr lang="ko-KR" altLang="en-US" sz="25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관리 </a:t>
            </a:r>
          </a:p>
        </p:txBody>
      </p:sp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AE3546DF-F4DF-9ACB-8B55-8E9437242301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59812586-E072-B080-95A5-E7BCBBA4975D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52E3832-B45D-B159-FF84-C2E5665EF4A4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A52A339-C325-4C77-517F-2D8FE978A546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64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496CF0-6A35-2071-42C8-6CF39C1B6395}"/>
              </a:ext>
            </a:extLst>
          </p:cNvPr>
          <p:cNvSpPr txBox="1"/>
          <p:nvPr/>
        </p:nvSpPr>
        <p:spPr>
          <a:xfrm>
            <a:off x="727148" y="692008"/>
            <a:ext cx="1610107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04) </a:t>
            </a:r>
            <a:r>
              <a:rPr lang="ko-KR" altLang="en-US" sz="23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전제 조건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23E32DE-788D-FB35-02A3-7694184F4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795402"/>
              </p:ext>
            </p:extLst>
          </p:nvPr>
        </p:nvGraphicFramePr>
        <p:xfrm>
          <a:off x="1054098" y="2097518"/>
          <a:ext cx="10083802" cy="3192780"/>
        </p:xfrm>
        <a:graphic>
          <a:graphicData uri="http://schemas.openxmlformats.org/drawingml/2006/table">
            <a:tbl>
              <a:tblPr/>
              <a:tblGrid>
                <a:gridCol w="1207394">
                  <a:extLst>
                    <a:ext uri="{9D8B030D-6E8A-4147-A177-3AD203B41FA5}">
                      <a16:colId xmlns:a16="http://schemas.microsoft.com/office/drawing/2014/main" val="736837582"/>
                    </a:ext>
                  </a:extLst>
                </a:gridCol>
                <a:gridCol w="1131338">
                  <a:extLst>
                    <a:ext uri="{9D8B030D-6E8A-4147-A177-3AD203B41FA5}">
                      <a16:colId xmlns:a16="http://schemas.microsoft.com/office/drawing/2014/main" val="1687602948"/>
                    </a:ext>
                  </a:extLst>
                </a:gridCol>
                <a:gridCol w="1131338">
                  <a:extLst>
                    <a:ext uri="{9D8B030D-6E8A-4147-A177-3AD203B41FA5}">
                      <a16:colId xmlns:a16="http://schemas.microsoft.com/office/drawing/2014/main" val="2166879497"/>
                    </a:ext>
                  </a:extLst>
                </a:gridCol>
                <a:gridCol w="1131338">
                  <a:extLst>
                    <a:ext uri="{9D8B030D-6E8A-4147-A177-3AD203B41FA5}">
                      <a16:colId xmlns:a16="http://schemas.microsoft.com/office/drawing/2014/main" val="833811463"/>
                    </a:ext>
                  </a:extLst>
                </a:gridCol>
                <a:gridCol w="1131338">
                  <a:extLst>
                    <a:ext uri="{9D8B030D-6E8A-4147-A177-3AD203B41FA5}">
                      <a16:colId xmlns:a16="http://schemas.microsoft.com/office/drawing/2014/main" val="3794743327"/>
                    </a:ext>
                  </a:extLst>
                </a:gridCol>
                <a:gridCol w="1597183">
                  <a:extLst>
                    <a:ext uri="{9D8B030D-6E8A-4147-A177-3AD203B41FA5}">
                      <a16:colId xmlns:a16="http://schemas.microsoft.com/office/drawing/2014/main" val="620269187"/>
                    </a:ext>
                  </a:extLst>
                </a:gridCol>
                <a:gridCol w="1321479">
                  <a:extLst>
                    <a:ext uri="{9D8B030D-6E8A-4147-A177-3AD203B41FA5}">
                      <a16:colId xmlns:a16="http://schemas.microsoft.com/office/drawing/2014/main" val="3292357675"/>
                    </a:ext>
                  </a:extLst>
                </a:gridCol>
                <a:gridCol w="1432394">
                  <a:extLst>
                    <a:ext uri="{9D8B030D-6E8A-4147-A177-3AD203B41FA5}">
                      <a16:colId xmlns:a16="http://schemas.microsoft.com/office/drawing/2014/main" val="747972918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requiredDate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shippedDate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keyword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1828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2003-01-06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2003-01-13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2003-01-10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1800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2003-01-09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2003-01-18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2003-01-11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Check on availability.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756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2003-01-10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2003-01-18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2003-01-14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1430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2003-01-29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2003-02-07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2003-02-02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58395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2003-01-31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2003-02-09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2003-02-01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1789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2003-02-11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2003-02-21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2003-02-12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6095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2003-02-17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2003-02-24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2003-02-21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48712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2003-02-24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2003-03-03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2003-02-26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Difficult to negotiate with customer. We need more marketing materials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6594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2003-03-03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2003-03-12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2003-03-08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440078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2003-03-10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2003-03-19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2003-03-11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Shipped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 requested that FedEx Ground is used for this shipping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21352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07C86D9-FBEE-A4B8-01E1-13001D7475B9}"/>
              </a:ext>
            </a:extLst>
          </p:cNvPr>
          <p:cNvSpPr txBox="1"/>
          <p:nvPr/>
        </p:nvSpPr>
        <p:spPr>
          <a:xfrm>
            <a:off x="1083015" y="1820525"/>
            <a:ext cx="1254240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Orders </a:t>
            </a:r>
            <a:r>
              <a: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테이블의 일부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B54071-7EC2-5E29-7741-3539F1DDAE67}"/>
              </a:ext>
            </a:extLst>
          </p:cNvPr>
          <p:cNvGrpSpPr/>
          <p:nvPr/>
        </p:nvGrpSpPr>
        <p:grpSpPr>
          <a:xfrm>
            <a:off x="51619" y="29035"/>
            <a:ext cx="12088762" cy="6799929"/>
            <a:chOff x="0" y="-8485"/>
            <a:chExt cx="12192000" cy="68580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613E38D-BCA7-D340-2993-DCBE44746824}"/>
                </a:ext>
              </a:extLst>
            </p:cNvPr>
            <p:cNvSpPr/>
            <p:nvPr/>
          </p:nvSpPr>
          <p:spPr>
            <a:xfrm>
              <a:off x="0" y="-8485"/>
              <a:ext cx="12192000" cy="6858000"/>
            </a:xfrm>
            <a:prstGeom prst="rect">
              <a:avLst/>
            </a:prstGeom>
            <a:solidFill>
              <a:schemeClr val="bg2">
                <a:alpha val="85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/>
                <a:t> 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334A36D-F1D1-D79D-91A5-83A69ADE91B0}"/>
                </a:ext>
              </a:extLst>
            </p:cNvPr>
            <p:cNvSpPr/>
            <p:nvPr/>
          </p:nvSpPr>
          <p:spPr>
            <a:xfrm>
              <a:off x="9662808" y="1326478"/>
              <a:ext cx="1643367" cy="44767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altLang="ko-KR" sz="14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keyword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4AA908-CF73-E697-62EB-EF42DFA0AB74}"/>
                </a:ext>
              </a:extLst>
            </p:cNvPr>
            <p:cNvSpPr/>
            <p:nvPr/>
          </p:nvSpPr>
          <p:spPr>
            <a:xfrm>
              <a:off x="6776733" y="1326478"/>
              <a:ext cx="1662417" cy="4476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comments</a:t>
              </a:r>
              <a:endPara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69C54D-1E3D-C421-AC34-1C19C52A35E5}"/>
                </a:ext>
              </a:extLst>
            </p:cNvPr>
            <p:cNvSpPr txBox="1"/>
            <p:nvPr/>
          </p:nvSpPr>
          <p:spPr>
            <a:xfrm>
              <a:off x="6446677" y="883930"/>
              <a:ext cx="4960375" cy="585220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Comments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를 </a:t>
              </a: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“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+mn-ea"/>
                </a:rPr>
                <a:t>카테고리</a:t>
              </a: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”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별로 관리           </a:t>
              </a: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←  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          </a:t>
              </a: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Keyword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열을 추가</a:t>
              </a:r>
            </a:p>
            <a:p>
              <a:pPr algn="l">
                <a:spcAft>
                  <a:spcPts val="200"/>
                </a:spcAft>
              </a:pPr>
              <a:endPara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28" name="모서리가 둥근 직사각형 31">
              <a:extLst>
                <a:ext uri="{FF2B5EF4-FFF2-40B4-BE49-F238E27FC236}">
                  <a16:creationId xmlns:a16="http://schemas.microsoft.com/office/drawing/2014/main" id="{843084DA-6C86-810E-EF73-829DD6D9FF2B}"/>
                </a:ext>
              </a:extLst>
            </p:cNvPr>
            <p:cNvSpPr/>
            <p:nvPr/>
          </p:nvSpPr>
          <p:spPr>
            <a:xfrm>
              <a:off x="2060812" y="1251236"/>
              <a:ext cx="3557316" cy="271510"/>
            </a:xfrm>
            <a:prstGeom prst="roundRect">
              <a:avLst>
                <a:gd name="adj" fmla="val 50000"/>
              </a:avLst>
            </a:prstGeom>
            <a:noFill/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FA398B-D32F-C452-DA74-3F95F8333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25780" y="1171406"/>
              <a:ext cx="378909" cy="378909"/>
            </a:xfrm>
            <a:prstGeom prst="rect">
              <a:avLst/>
            </a:prstGeom>
          </p:spPr>
        </p:pic>
        <p:sp>
          <p:nvSpPr>
            <p:cNvPr id="32" name="모서리가 둥근 직사각형 5">
              <a:extLst>
                <a:ext uri="{FF2B5EF4-FFF2-40B4-BE49-F238E27FC236}">
                  <a16:creationId xmlns:a16="http://schemas.microsoft.com/office/drawing/2014/main" id="{E8278BD1-C1BD-BD94-FD2D-AE44899F2570}"/>
                </a:ext>
              </a:extLst>
            </p:cNvPr>
            <p:cNvSpPr/>
            <p:nvPr/>
          </p:nvSpPr>
          <p:spPr>
            <a:xfrm>
              <a:off x="1546340" y="1707884"/>
              <a:ext cx="4071787" cy="657802"/>
            </a:xfrm>
            <a:prstGeom prst="roundRect">
              <a:avLst/>
            </a:prstGeom>
            <a:solidFill>
              <a:schemeClr val="bg1"/>
            </a:solidFill>
            <a:ln w="31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40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문제를 미리 인지하고 개선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8EB856D9-9773-D9C4-F97D-2E6ADDE064BB}"/>
                </a:ext>
              </a:extLst>
            </p:cNvPr>
            <p:cNvSpPr/>
            <p:nvPr/>
          </p:nvSpPr>
          <p:spPr>
            <a:xfrm flipH="1" flipV="1">
              <a:off x="5305032" y="1343225"/>
              <a:ext cx="162046" cy="158763"/>
            </a:xfrm>
            <a:prstGeom prst="triangle">
              <a:avLst/>
            </a:prstGeom>
            <a:solidFill>
              <a:srgbClr val="2A2A2A"/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E6979D-2378-FFD3-68ED-0AF7544AD869}"/>
                </a:ext>
              </a:extLst>
            </p:cNvPr>
            <p:cNvSpPr txBox="1"/>
            <p:nvPr/>
          </p:nvSpPr>
          <p:spPr>
            <a:xfrm>
              <a:off x="2060812" y="1845962"/>
              <a:ext cx="3871562" cy="539631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 spc="-8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r>
                <a:rPr lang="en-US" altLang="ko-KR" sz="2000" dirty="0">
                  <a:solidFill>
                    <a:srgbClr val="333333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comments</a:t>
              </a:r>
              <a:r>
                <a:rPr lang="ko-KR" altLang="en-US" sz="2000" dirty="0">
                  <a:solidFill>
                    <a:srgbClr val="333333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를</a:t>
              </a:r>
              <a:r>
                <a:rPr lang="en-US" altLang="ko-KR" sz="2000" dirty="0">
                  <a:solidFill>
                    <a:srgbClr val="333333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ko-KR" altLang="en-US" sz="2000" dirty="0">
                  <a:solidFill>
                    <a:srgbClr val="333333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카테고리 별도 관리</a:t>
              </a:r>
            </a:p>
            <a:p>
              <a:endParaRPr lang="en-US" altLang="ko-KR" sz="800" dirty="0">
                <a:solidFill>
                  <a:srgbClr val="33333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07E8390-1F56-93F9-53E8-17061A7C9162}"/>
                </a:ext>
              </a:extLst>
            </p:cNvPr>
            <p:cNvGrpSpPr/>
            <p:nvPr/>
          </p:nvGrpSpPr>
          <p:grpSpPr>
            <a:xfrm>
              <a:off x="1546337" y="2527364"/>
              <a:ext cx="4071787" cy="3466786"/>
              <a:chOff x="1546337" y="2527364"/>
              <a:chExt cx="4071787" cy="3466786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BF1B7CBB-DFBD-7A84-4AFF-4FA49985A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6339" y="2527364"/>
                <a:ext cx="4071785" cy="3466786"/>
              </a:xfrm>
              <a:prstGeom prst="rect">
                <a:avLst/>
              </a:prstGeom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68EFF7B-B57A-F67D-4C9A-099997DBAECB}"/>
                  </a:ext>
                </a:extLst>
              </p:cNvPr>
              <p:cNvSpPr/>
              <p:nvPr/>
            </p:nvSpPr>
            <p:spPr>
              <a:xfrm>
                <a:off x="1546337" y="2527364"/>
                <a:ext cx="1661207" cy="310433"/>
              </a:xfrm>
              <a:prstGeom prst="rect">
                <a:avLst/>
              </a:prstGeom>
              <a:solidFill>
                <a:schemeClr val="bg1"/>
              </a:solidFill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pic>
          <p:nvPicPr>
            <p:cNvPr id="39" name="그림 38" descr="만화 영화, 인간의 얼굴, 소녀, 미소이(가) 표시된 사진&#10;&#10;자동 생성된 설명">
              <a:extLst>
                <a:ext uri="{FF2B5EF4-FFF2-40B4-BE49-F238E27FC236}">
                  <a16:creationId xmlns:a16="http://schemas.microsoft.com/office/drawing/2014/main" id="{3E1D4BAB-6081-EFB7-EFB3-40239B774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29" y="4869544"/>
              <a:ext cx="1687560" cy="1640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021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3">
            <a:extLst>
              <a:ext uri="{FF2B5EF4-FFF2-40B4-BE49-F238E27FC236}">
                <a16:creationId xmlns:a16="http://schemas.microsoft.com/office/drawing/2014/main" id="{26336219-53AE-31B4-9FD1-2D5923E78188}"/>
              </a:ext>
            </a:extLst>
          </p:cNvPr>
          <p:cNvSpPr/>
          <p:nvPr/>
        </p:nvSpPr>
        <p:spPr>
          <a:xfrm>
            <a:off x="848816" y="1361505"/>
            <a:ext cx="10484486" cy="4591619"/>
          </a:xfrm>
          <a:prstGeom prst="roundRect">
            <a:avLst>
              <a:gd name="adj" fmla="val 5572"/>
            </a:avLst>
          </a:prstGeom>
          <a:solidFill>
            <a:schemeClr val="bg1">
              <a:alpha val="5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9203F2-ECF4-5020-EA22-0E3B797D00F0}"/>
              </a:ext>
            </a:extLst>
          </p:cNvPr>
          <p:cNvSpPr txBox="1"/>
          <p:nvPr/>
        </p:nvSpPr>
        <p:spPr>
          <a:xfrm>
            <a:off x="1440235" y="1597968"/>
            <a:ext cx="5208208" cy="446833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fontAlgn="base"/>
            <a:r>
              <a: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# </a:t>
            </a:r>
            <a:r>
              <a:rPr lang="ko-KR" altLang="en-US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키워드 열 추가</a:t>
            </a:r>
          </a:p>
          <a:p>
            <a:pPr fontAlgn="base"/>
            <a:r>
              <a:rPr lang="en-US" altLang="ko-KR" sz="16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ALTER</a:t>
            </a:r>
            <a:r>
              <a: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TABLE</a:t>
            </a:r>
            <a:r>
              <a: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orders </a:t>
            </a:r>
            <a:r>
              <a:rPr lang="en-US" altLang="ko-KR" sz="16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ADD COLUMN </a:t>
            </a:r>
            <a:r>
              <a: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keyword </a:t>
            </a:r>
            <a:r>
              <a:rPr lang="en-US" altLang="ko-KR" sz="16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VARCHAR(30);</a:t>
            </a:r>
          </a:p>
          <a:p>
            <a:pPr fontAlgn="base"/>
            <a:r>
              <a: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# </a:t>
            </a:r>
            <a:r>
              <a:rPr lang="ko-KR" altLang="en-US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키워드 업데이트</a:t>
            </a:r>
          </a:p>
          <a:p>
            <a:pPr fontAlgn="base"/>
            <a:r>
              <a:rPr lang="en-US" altLang="ko-KR" sz="16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UPDATE </a:t>
            </a:r>
            <a:r>
              <a: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orders</a:t>
            </a:r>
          </a:p>
          <a:p>
            <a:pPr fontAlgn="base"/>
            <a:r>
              <a:rPr lang="en-US" altLang="ko-KR" sz="16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SET</a:t>
            </a:r>
            <a:r>
              <a: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keyword = </a:t>
            </a:r>
            <a:r>
              <a:rPr lang="en-US" altLang="ko-KR" sz="16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CASE</a:t>
            </a:r>
            <a:r>
              <a: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en-US" altLang="ko-KR" sz="16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orderNumber</a:t>
            </a:r>
            <a:endParaRPr lang="en-US" altLang="ko-KR" sz="16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fontAlgn="base"/>
            <a:r>
              <a:rPr lang="en-US" altLang="ko-KR" sz="16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WHEN</a:t>
            </a:r>
            <a:r>
              <a: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10205 </a:t>
            </a:r>
            <a:r>
              <a:rPr lang="en-US" altLang="ko-KR" sz="16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THEN</a:t>
            </a:r>
            <a:r>
              <a: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'additional information'</a:t>
            </a:r>
          </a:p>
          <a:p>
            <a:pPr algn="ctr"/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  <a:p>
            <a:pPr algn="ctr"/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  <a:p>
            <a:pPr fontAlgn="base"/>
            <a:r>
              <a:rPr lang="en-US" altLang="ko-KR" sz="16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WHEN</a:t>
            </a:r>
            <a:r>
              <a: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10387</a:t>
            </a:r>
            <a:r>
              <a:rPr lang="en-US" altLang="ko-KR" sz="16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THEN </a:t>
            </a:r>
            <a:r>
              <a: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'other'</a:t>
            </a:r>
          </a:p>
          <a:p>
            <a:pPr fontAlgn="base"/>
            <a:r>
              <a:rPr lang="en-US" altLang="ko-KR" sz="16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ELSE</a:t>
            </a:r>
            <a:r>
              <a: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keyword</a:t>
            </a:r>
          </a:p>
          <a:p>
            <a:pPr fontAlgn="base"/>
            <a:r>
              <a:rPr lang="en-US" altLang="ko-KR" sz="16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END</a:t>
            </a:r>
          </a:p>
          <a:p>
            <a:pPr fontAlgn="base"/>
            <a:r>
              <a:rPr lang="en-US" altLang="ko-KR" sz="16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WHERE</a:t>
            </a:r>
            <a:r>
              <a: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en-US" altLang="ko-KR" sz="16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orderNumber</a:t>
            </a:r>
            <a:r>
              <a: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IN </a:t>
            </a:r>
            <a:r>
              <a: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(</a:t>
            </a:r>
          </a:p>
          <a:p>
            <a:pPr fontAlgn="base"/>
            <a:r>
              <a: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10205, 10143, 10347, 10249, 10206, 10270, 10368, 10377,</a:t>
            </a:r>
          </a:p>
          <a:p>
            <a:pPr algn="ctr"/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  <a:p>
            <a:pPr algn="ctr"/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3333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fontAlgn="base"/>
            <a:r>
              <a: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10387, 10183</a:t>
            </a:r>
          </a:p>
          <a:p>
            <a:pPr fontAlgn="base"/>
            <a:r>
              <a: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);</a:t>
            </a:r>
          </a:p>
          <a:p>
            <a:pPr fontAlgn="base"/>
            <a:r>
              <a:rPr lang="en-US" altLang="ko-KR" sz="16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select</a:t>
            </a:r>
            <a:r>
              <a: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*</a:t>
            </a:r>
            <a:r>
              <a:rPr lang="en-US" altLang="ko-KR" sz="16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from </a:t>
            </a:r>
            <a:r>
              <a:rPr lang="en-US" altLang="ko-KR" sz="16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orders;</a:t>
            </a: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3333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ADB0D-14AC-CBF5-F8CF-2C89FE34CD9A}"/>
              </a:ext>
            </a:extLst>
          </p:cNvPr>
          <p:cNvSpPr txBox="1"/>
          <p:nvPr/>
        </p:nvSpPr>
        <p:spPr>
          <a:xfrm>
            <a:off x="6881407" y="2608241"/>
            <a:ext cx="1614827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&gt;&gt;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Result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FFBDDF-1FD0-6DD8-1053-74E0D1F67ECB}"/>
              </a:ext>
            </a:extLst>
          </p:cNvPr>
          <p:cNvSpPr txBox="1"/>
          <p:nvPr/>
        </p:nvSpPr>
        <p:spPr>
          <a:xfrm>
            <a:off x="848816" y="694408"/>
            <a:ext cx="950632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SQL</a:t>
            </a:r>
            <a:r>
              <a:rPr lang="ko-KR" altLang="en-US" sz="2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79" r="1379" b="1290"/>
          <a:stretch/>
        </p:blipFill>
        <p:spPr>
          <a:xfrm>
            <a:off x="6881407" y="2984341"/>
            <a:ext cx="3893198" cy="27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63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2B73E0B-E38B-1A32-18B1-4CB732770DC3}"/>
              </a:ext>
            </a:extLst>
          </p:cNvPr>
          <p:cNvGrpSpPr/>
          <p:nvPr/>
        </p:nvGrpSpPr>
        <p:grpSpPr>
          <a:xfrm>
            <a:off x="1753124" y="1961114"/>
            <a:ext cx="5218280" cy="2328039"/>
            <a:chOff x="1621429" y="1907400"/>
            <a:chExt cx="5218280" cy="2328039"/>
          </a:xfrm>
        </p:grpSpPr>
        <p:sp>
          <p:nvSpPr>
            <p:cNvPr id="10" name="TextBox 9"/>
            <p:cNvSpPr txBox="1"/>
            <p:nvPr/>
          </p:nvSpPr>
          <p:spPr>
            <a:xfrm>
              <a:off x="4940975" y="2079633"/>
              <a:ext cx="1604020" cy="25179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재협상 요청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79071" y="2915722"/>
              <a:ext cx="1604020" cy="25179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고객 취소 및 실수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35689" y="3805533"/>
              <a:ext cx="1604020" cy="25179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신용한도 문제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694FC94-1A61-4220-0E4C-AD79DC1347D4}"/>
                </a:ext>
              </a:extLst>
            </p:cNvPr>
            <p:cNvGrpSpPr/>
            <p:nvPr/>
          </p:nvGrpSpPr>
          <p:grpSpPr>
            <a:xfrm>
              <a:off x="1648869" y="1907400"/>
              <a:ext cx="3230540" cy="600813"/>
              <a:chOff x="1665741" y="1739068"/>
              <a:chExt cx="3230541" cy="600813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9ADE0F6-544D-0049-0D58-A31FB1240BEA}"/>
                  </a:ext>
                </a:extLst>
              </p:cNvPr>
              <p:cNvGrpSpPr/>
              <p:nvPr/>
            </p:nvGrpSpPr>
            <p:grpSpPr>
              <a:xfrm>
                <a:off x="1665741" y="1739068"/>
                <a:ext cx="3230541" cy="600813"/>
                <a:chOff x="6099861" y="1809453"/>
                <a:chExt cx="2935984" cy="508156"/>
              </a:xfrm>
            </p:grpSpPr>
            <p:sp>
              <p:nvSpPr>
                <p:cNvPr id="12" name="모서리가 둥근 직사각형 5">
                  <a:extLst>
                    <a:ext uri="{FF2B5EF4-FFF2-40B4-BE49-F238E27FC236}">
                      <a16:creationId xmlns:a16="http://schemas.microsoft.com/office/drawing/2014/main" id="{1ED83476-1145-833D-D6CA-53FAE9323CE4}"/>
                    </a:ext>
                  </a:extLst>
                </p:cNvPr>
                <p:cNvSpPr/>
                <p:nvPr/>
              </p:nvSpPr>
              <p:spPr>
                <a:xfrm>
                  <a:off x="6099861" y="1809453"/>
                  <a:ext cx="2935984" cy="507241"/>
                </a:xfrm>
                <a:prstGeom prst="roundRect">
                  <a:avLst/>
                </a:prstGeom>
                <a:solidFill>
                  <a:schemeClr val="bg1"/>
                </a:solidFill>
                <a:ln w="3175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4" name="말풍선: 타원형 23">
                  <a:extLst>
                    <a:ext uri="{FF2B5EF4-FFF2-40B4-BE49-F238E27FC236}">
                      <a16:creationId xmlns:a16="http://schemas.microsoft.com/office/drawing/2014/main" id="{59D80AB6-4936-670B-B6BF-E22D23789793}"/>
                    </a:ext>
                  </a:extLst>
                </p:cNvPr>
                <p:cNvSpPr/>
                <p:nvPr/>
              </p:nvSpPr>
              <p:spPr>
                <a:xfrm>
                  <a:off x="6143340" y="1859011"/>
                  <a:ext cx="911781" cy="458598"/>
                </a:xfrm>
                <a:prstGeom prst="wedgeEllipseCallout">
                  <a:avLst>
                    <a:gd name="adj1" fmla="val -41322"/>
                    <a:gd name="adj2" fmla="val 80737"/>
                  </a:avLst>
                </a:prstGeom>
                <a:solidFill>
                  <a:schemeClr val="bg1"/>
                </a:solidFill>
                <a:ln w="3175"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7DED88-646C-0CD2-1EEC-70467AEE892C}"/>
                  </a:ext>
                </a:extLst>
              </p:cNvPr>
              <p:cNvSpPr txBox="1"/>
              <p:nvPr/>
            </p:nvSpPr>
            <p:spPr>
              <a:xfrm>
                <a:off x="1856203" y="1859230"/>
                <a:ext cx="2821056" cy="326569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 spc="-8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defRPr>
                </a:lvl1pPr>
              </a:lstStyle>
              <a:p>
                <a:r>
                  <a:rPr lang="en-US" altLang="ko-KR" sz="1800" dirty="0">
                    <a:solidFill>
                      <a:srgbClr val="333333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Can we </a:t>
                </a:r>
                <a:r>
                  <a:rPr lang="en-US" altLang="ko-KR" sz="1800" b="1" dirty="0">
                    <a:solidFill>
                      <a:srgbClr val="333333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renegotiate</a:t>
                </a:r>
                <a:r>
                  <a:rPr lang="en-US" altLang="ko-KR" sz="1800" dirty="0">
                    <a:solidFill>
                      <a:srgbClr val="333333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 this one?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369A5DE-C58D-A8CD-C11C-772DD29F088D}"/>
                </a:ext>
              </a:extLst>
            </p:cNvPr>
            <p:cNvGrpSpPr/>
            <p:nvPr/>
          </p:nvGrpSpPr>
          <p:grpSpPr>
            <a:xfrm>
              <a:off x="1648869" y="2748920"/>
              <a:ext cx="2894379" cy="601895"/>
              <a:chOff x="1664815" y="2628872"/>
              <a:chExt cx="3230541" cy="601895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DDFE4DE-EA19-4E71-2EF1-E455AE792E16}"/>
                  </a:ext>
                </a:extLst>
              </p:cNvPr>
              <p:cNvGrpSpPr/>
              <p:nvPr/>
            </p:nvGrpSpPr>
            <p:grpSpPr>
              <a:xfrm>
                <a:off x="1664815" y="2628872"/>
                <a:ext cx="3230541" cy="601895"/>
                <a:chOff x="6091772" y="1650403"/>
                <a:chExt cx="2935984" cy="508281"/>
              </a:xfrm>
            </p:grpSpPr>
            <p:sp>
              <p:nvSpPr>
                <p:cNvPr id="31" name="모서리가 둥근 직사각형 5">
                  <a:extLst>
                    <a:ext uri="{FF2B5EF4-FFF2-40B4-BE49-F238E27FC236}">
                      <a16:creationId xmlns:a16="http://schemas.microsoft.com/office/drawing/2014/main" id="{D0F5B821-FFF2-4C94-3ED9-D281A02D1DE8}"/>
                    </a:ext>
                  </a:extLst>
                </p:cNvPr>
                <p:cNvSpPr/>
                <p:nvPr/>
              </p:nvSpPr>
              <p:spPr>
                <a:xfrm>
                  <a:off x="6091772" y="1650403"/>
                  <a:ext cx="2935984" cy="507241"/>
                </a:xfrm>
                <a:prstGeom prst="roundRect">
                  <a:avLst/>
                </a:prstGeom>
                <a:solidFill>
                  <a:schemeClr val="bg1"/>
                </a:solidFill>
                <a:ln w="3175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2" name="말풍선: 타원형 31">
                  <a:extLst>
                    <a:ext uri="{FF2B5EF4-FFF2-40B4-BE49-F238E27FC236}">
                      <a16:creationId xmlns:a16="http://schemas.microsoft.com/office/drawing/2014/main" id="{12C80654-1148-D322-8FE4-EB72FA874881}"/>
                    </a:ext>
                  </a:extLst>
                </p:cNvPr>
                <p:cNvSpPr/>
                <p:nvPr/>
              </p:nvSpPr>
              <p:spPr>
                <a:xfrm>
                  <a:off x="6139460" y="1700086"/>
                  <a:ext cx="911781" cy="458598"/>
                </a:xfrm>
                <a:prstGeom prst="wedgeEllipseCallout">
                  <a:avLst>
                    <a:gd name="adj1" fmla="val -41322"/>
                    <a:gd name="adj2" fmla="val 80737"/>
                  </a:avLst>
                </a:prstGeom>
                <a:solidFill>
                  <a:schemeClr val="bg1"/>
                </a:solidFill>
                <a:ln w="3175"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7DED88-646C-0CD2-1EEC-70467AEE892C}"/>
                  </a:ext>
                </a:extLst>
              </p:cNvPr>
              <p:cNvSpPr txBox="1"/>
              <p:nvPr/>
            </p:nvSpPr>
            <p:spPr>
              <a:xfrm>
                <a:off x="1872278" y="2752714"/>
                <a:ext cx="2821056" cy="337716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 spc="-8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defRPr>
                </a:lvl1pPr>
              </a:lstStyle>
              <a:p>
                <a:r>
                  <a:rPr lang="en-US" altLang="ko-KR" sz="1800" dirty="0">
                    <a:solidFill>
                      <a:srgbClr val="333333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Customer called to </a:t>
                </a:r>
                <a:r>
                  <a:rPr lang="en-US" altLang="ko-KR" sz="1800" b="1" dirty="0">
                    <a:solidFill>
                      <a:srgbClr val="333333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cancel</a:t>
                </a:r>
                <a:r>
                  <a:rPr lang="en-US" altLang="ko-KR" sz="1800" dirty="0">
                    <a:solidFill>
                      <a:srgbClr val="333333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.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4B009CA-3521-F495-BCD7-C78BCCCAF513}"/>
                </a:ext>
              </a:extLst>
            </p:cNvPr>
            <p:cNvGrpSpPr/>
            <p:nvPr/>
          </p:nvGrpSpPr>
          <p:grpSpPr>
            <a:xfrm>
              <a:off x="1621429" y="3633544"/>
              <a:ext cx="3884940" cy="601895"/>
              <a:chOff x="1664222" y="3610508"/>
              <a:chExt cx="3884940" cy="601895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B6A7F229-000C-F62B-7078-22F1A7734345}"/>
                  </a:ext>
                </a:extLst>
              </p:cNvPr>
              <p:cNvGrpSpPr/>
              <p:nvPr/>
            </p:nvGrpSpPr>
            <p:grpSpPr>
              <a:xfrm>
                <a:off x="1664222" y="3610508"/>
                <a:ext cx="3565590" cy="601895"/>
                <a:chOff x="6080737" y="1523402"/>
                <a:chExt cx="2935984" cy="508281"/>
              </a:xfrm>
            </p:grpSpPr>
            <p:sp>
              <p:nvSpPr>
                <p:cNvPr id="34" name="모서리가 둥근 직사각형 5">
                  <a:extLst>
                    <a:ext uri="{FF2B5EF4-FFF2-40B4-BE49-F238E27FC236}">
                      <a16:creationId xmlns:a16="http://schemas.microsoft.com/office/drawing/2014/main" id="{32D64946-F70F-DF4E-D141-F5FBA6235A38}"/>
                    </a:ext>
                  </a:extLst>
                </p:cNvPr>
                <p:cNvSpPr/>
                <p:nvPr/>
              </p:nvSpPr>
              <p:spPr>
                <a:xfrm>
                  <a:off x="6080737" y="1523402"/>
                  <a:ext cx="2935984" cy="507241"/>
                </a:xfrm>
                <a:prstGeom prst="roundRect">
                  <a:avLst/>
                </a:prstGeom>
                <a:solidFill>
                  <a:schemeClr val="bg1"/>
                </a:solidFill>
                <a:ln w="3175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5" name="말풍선: 타원형 34">
                  <a:extLst>
                    <a:ext uri="{FF2B5EF4-FFF2-40B4-BE49-F238E27FC236}">
                      <a16:creationId xmlns:a16="http://schemas.microsoft.com/office/drawing/2014/main" id="{287DBB31-746D-2D94-C177-6075FDE7509F}"/>
                    </a:ext>
                  </a:extLst>
                </p:cNvPr>
                <p:cNvSpPr/>
                <p:nvPr/>
              </p:nvSpPr>
              <p:spPr>
                <a:xfrm>
                  <a:off x="6120813" y="1573085"/>
                  <a:ext cx="911781" cy="458598"/>
                </a:xfrm>
                <a:prstGeom prst="wedgeEllipseCallout">
                  <a:avLst>
                    <a:gd name="adj1" fmla="val -41322"/>
                    <a:gd name="adj2" fmla="val 80737"/>
                  </a:avLst>
                </a:prstGeom>
                <a:solidFill>
                  <a:schemeClr val="bg1"/>
                </a:solidFill>
                <a:ln w="3175"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7DED88-646C-0CD2-1EEC-70467AEE892C}"/>
                  </a:ext>
                </a:extLst>
              </p:cNvPr>
              <p:cNvSpPr txBox="1"/>
              <p:nvPr/>
            </p:nvSpPr>
            <p:spPr>
              <a:xfrm>
                <a:off x="1858900" y="3724439"/>
                <a:ext cx="3690262" cy="368750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 spc="-8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defRPr>
                </a:lvl1pPr>
              </a:lstStyle>
              <a:p>
                <a:r>
                  <a:rPr lang="en-US" altLang="ko-KR" sz="1800" dirty="0">
                    <a:solidFill>
                      <a:srgbClr val="333333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Customer </a:t>
                </a:r>
                <a:r>
                  <a:rPr lang="en-US" altLang="ko-KR" sz="1800" b="1" dirty="0">
                    <a:solidFill>
                      <a:srgbClr val="333333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credit</a:t>
                </a:r>
                <a:r>
                  <a:rPr lang="en-US" altLang="ko-KR" sz="1800" dirty="0">
                    <a:solidFill>
                      <a:srgbClr val="333333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 limit exceeded.</a:t>
                </a: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E5D0AB6-6332-AB71-692B-43668607E693}"/>
              </a:ext>
            </a:extLst>
          </p:cNvPr>
          <p:cNvGrpSpPr/>
          <p:nvPr/>
        </p:nvGrpSpPr>
        <p:grpSpPr>
          <a:xfrm>
            <a:off x="5318714" y="4581839"/>
            <a:ext cx="5780527" cy="995948"/>
            <a:chOff x="5289756" y="4830947"/>
            <a:chExt cx="5780527" cy="995948"/>
          </a:xfrm>
          <a:solidFill>
            <a:schemeClr val="accent1">
              <a:lumMod val="75000"/>
            </a:schemeClr>
          </a:solidFill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DF65035-B615-EC42-6010-023702638610}"/>
                </a:ext>
              </a:extLst>
            </p:cNvPr>
            <p:cNvGrpSpPr/>
            <p:nvPr/>
          </p:nvGrpSpPr>
          <p:grpSpPr>
            <a:xfrm>
              <a:off x="5289756" y="4830947"/>
              <a:ext cx="5295362" cy="995948"/>
              <a:chOff x="4639479" y="4046605"/>
              <a:chExt cx="4252996" cy="995948"/>
            </a:xfrm>
            <a:grpFill/>
          </p:grpSpPr>
          <p:sp>
            <p:nvSpPr>
              <p:cNvPr id="41" name="말풍선: 타원형 40">
                <a:extLst>
                  <a:ext uri="{FF2B5EF4-FFF2-40B4-BE49-F238E27FC236}">
                    <a16:creationId xmlns:a16="http://schemas.microsoft.com/office/drawing/2014/main" id="{11A4A051-6CBF-F9C5-E853-F58398F090EF}"/>
                  </a:ext>
                </a:extLst>
              </p:cNvPr>
              <p:cNvSpPr/>
              <p:nvPr/>
            </p:nvSpPr>
            <p:spPr>
              <a:xfrm flipH="1">
                <a:off x="5917967" y="4115918"/>
                <a:ext cx="2929424" cy="926635"/>
              </a:xfrm>
              <a:prstGeom prst="wedgeEllipseCallout">
                <a:avLst>
                  <a:gd name="adj1" fmla="val -36625"/>
                  <a:gd name="adj2" fmla="val 69942"/>
                </a:avLst>
              </a:prstGeom>
              <a:grpFill/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3" name="모서리가 둥근 직사각형 17">
                <a:extLst>
                  <a:ext uri="{FF2B5EF4-FFF2-40B4-BE49-F238E27FC236}">
                    <a16:creationId xmlns:a16="http://schemas.microsoft.com/office/drawing/2014/main" id="{90CD8595-0EEC-FF95-AE7E-7717D9B4F357}"/>
                  </a:ext>
                </a:extLst>
              </p:cNvPr>
              <p:cNvSpPr/>
              <p:nvPr/>
            </p:nvSpPr>
            <p:spPr>
              <a:xfrm>
                <a:off x="4639479" y="4046605"/>
                <a:ext cx="4252996" cy="995948"/>
              </a:xfrm>
              <a:prstGeom prst="roundRect">
                <a:avLst/>
              </a:prstGeom>
              <a:grpFill/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5681106" y="5081653"/>
              <a:ext cx="538917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위 항목을 바탕으로  </a:t>
              </a:r>
              <a:r>
                <a:rPr lang="ko-KR" altLang="en-US" sz="2400" b="1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주의 고객 리스트 선별</a:t>
              </a:r>
              <a:endPara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1C877E-5D72-0CD0-6524-ED6DDE508CB4}"/>
              </a:ext>
            </a:extLst>
          </p:cNvPr>
          <p:cNvSpPr txBox="1"/>
          <p:nvPr/>
        </p:nvSpPr>
        <p:spPr>
          <a:xfrm>
            <a:off x="727148" y="692008"/>
            <a:ext cx="2073054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04-1) </a:t>
            </a:r>
            <a:r>
              <a:rPr lang="ko-KR" altLang="en-US" sz="23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리스트 선별</a:t>
            </a:r>
          </a:p>
        </p:txBody>
      </p:sp>
    </p:spTree>
    <p:extLst>
      <p:ext uri="{BB962C8B-B14F-4D97-AF65-F5344CB8AC3E}">
        <p14:creationId xmlns:p14="http://schemas.microsoft.com/office/powerpoint/2010/main" val="3487222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1F3C173B-6CB9-1FAB-CBBC-982EED8D6932}"/>
              </a:ext>
            </a:extLst>
          </p:cNvPr>
          <p:cNvSpPr/>
          <p:nvPr/>
        </p:nvSpPr>
        <p:spPr>
          <a:xfrm>
            <a:off x="853757" y="1429111"/>
            <a:ext cx="10484486" cy="2885473"/>
          </a:xfrm>
          <a:prstGeom prst="roundRect">
            <a:avLst>
              <a:gd name="adj" fmla="val 5572"/>
            </a:avLst>
          </a:prstGeom>
          <a:solidFill>
            <a:schemeClr val="bg1">
              <a:alpha val="5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FFBDDF-1FD0-6DD8-1053-74E0D1F67ECB}"/>
              </a:ext>
            </a:extLst>
          </p:cNvPr>
          <p:cNvSpPr txBox="1"/>
          <p:nvPr/>
        </p:nvSpPr>
        <p:spPr>
          <a:xfrm>
            <a:off x="848816" y="694408"/>
            <a:ext cx="950632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SQL</a:t>
            </a:r>
            <a:r>
              <a:rPr lang="ko-KR" altLang="en-US" sz="2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A609390-3535-ECE1-B759-4D68A8C52CC5}"/>
              </a:ext>
            </a:extLst>
          </p:cNvPr>
          <p:cNvGrpSpPr/>
          <p:nvPr/>
        </p:nvGrpSpPr>
        <p:grpSpPr>
          <a:xfrm>
            <a:off x="1005850" y="1536152"/>
            <a:ext cx="10491489" cy="2677656"/>
            <a:chOff x="1005850" y="1536152"/>
            <a:chExt cx="10491489" cy="267765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9203F2-ECF4-5020-EA22-0E3B797D00F0}"/>
                </a:ext>
              </a:extLst>
            </p:cNvPr>
            <p:cNvSpPr txBox="1"/>
            <p:nvPr/>
          </p:nvSpPr>
          <p:spPr>
            <a:xfrm>
              <a:off x="1005850" y="1641009"/>
              <a:ext cx="4238455" cy="243700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fontAlgn="base"/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# </a:t>
              </a:r>
              <a:r>
                <a:rPr lang="ko-KR" altLang="en-US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기존에 존재하는 임시 테이블 삭제</a:t>
              </a:r>
            </a:p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DROP TEMPORARY TABLE IF EXISTS </a:t>
              </a:r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KeywordFilteredCustomers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;</a:t>
              </a:r>
            </a:p>
            <a:p>
              <a:pPr fontAlgn="base"/>
              <a:endParaRPr lang="en-US" altLang="ko-KR" sz="12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fontAlgn="base"/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# </a:t>
              </a:r>
              <a:r>
                <a:rPr lang="ko-KR" altLang="en-US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임시 테이블 생성</a:t>
              </a:r>
            </a:p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CREATE TEMPORARY TABLE </a:t>
              </a:r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KeywordFilteredCustomers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AS</a:t>
              </a:r>
            </a:p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SELECT </a:t>
              </a:r>
            </a:p>
            <a:p>
              <a:pPr fontAlgn="base"/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o.customerNumber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</a:t>
              </a:r>
            </a:p>
            <a:p>
              <a:pPr fontAlgn="base"/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c.customerName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</a:t>
              </a:r>
            </a:p>
            <a:p>
              <a:pPr fontAlgn="base"/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c.phone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AS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contactInformation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</a:t>
              </a:r>
            </a:p>
            <a:p>
              <a:pPr fontAlgn="base"/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k.keyword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</a:t>
              </a:r>
            </a:p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MAX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(</a:t>
              </a:r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o.orderDate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) </a:t>
              </a:r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AS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lastInteractionDate</a:t>
              </a:r>
              <a:endParaRPr lang="en-US" altLang="ko-KR" sz="12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FROM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orders o</a:t>
              </a:r>
            </a:p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JOIN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customers c </a:t>
              </a:r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ON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o.customerNumber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= </a:t>
              </a:r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c.customerNumber</a:t>
              </a:r>
              <a:endParaRPr lang="en-US" altLang="ko-KR" sz="12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01339" y="1536152"/>
              <a:ext cx="6096000" cy="26776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JOIN </a:t>
              </a:r>
            </a:p>
            <a:p>
              <a:pPr fontAlgn="base"/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(</a:t>
              </a:r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SELECT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orderNumber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keyword </a:t>
              </a:r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FROM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orders </a:t>
              </a:r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WHERE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keyword </a:t>
              </a:r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IN 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('customer error', 'credit', 'renegotiation')) k </a:t>
              </a:r>
            </a:p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ON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o.orderNumber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= </a:t>
              </a:r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k.orderNumber</a:t>
              </a:r>
              <a:endParaRPr lang="en-US" altLang="ko-KR" sz="12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GROUP BY </a:t>
              </a:r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o.customerNumber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c.customerName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c.phone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k.keyword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;</a:t>
              </a:r>
            </a:p>
            <a:p>
              <a:pPr fontAlgn="base"/>
              <a:endParaRPr lang="en-US" altLang="ko-KR" sz="12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fontAlgn="base"/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# </a:t>
              </a:r>
              <a:r>
                <a:rPr lang="ko-KR" altLang="en-US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블랙리스트 테이블 생성</a:t>
              </a:r>
            </a:p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DROP TEMPORARY TABLE IF EXISTS </a:t>
              </a:r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BlacklistCustomers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;</a:t>
              </a:r>
            </a:p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CREATE TEMPORARY TABLE </a:t>
              </a:r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BlacklistCustomers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AS</a:t>
              </a:r>
            </a:p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SELECT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customerNumber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customerName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</a:t>
              </a:r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contactInformation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, keyword, </a:t>
              </a:r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lastInteractionDate</a:t>
              </a:r>
              <a:endParaRPr lang="en-US" altLang="ko-KR" sz="12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FROM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KeywordFilteredCustomers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;</a:t>
              </a:r>
            </a:p>
            <a:p>
              <a:pPr fontAlgn="base"/>
              <a:endParaRPr lang="en-US" altLang="ko-KR" sz="12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pPr fontAlgn="base"/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# </a:t>
              </a:r>
              <a:r>
                <a:rPr lang="ko-KR" altLang="en-US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블랙리스트 조회</a:t>
              </a:r>
            </a:p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SELECT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* </a:t>
              </a:r>
              <a:r>
                <a:rPr lang="en-US" altLang="ko-KR" sz="1200" dirty="0">
                  <a:solidFill>
                    <a:srgbClr val="0070C0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FROM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</a:t>
              </a:r>
              <a:r>
                <a:rPr lang="en-US" altLang="ko-KR" sz="1200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BlacklistCustomers</a:t>
              </a:r>
              <a:r>
                <a:rPr lang="en-US" altLang="ko-KR" sz="1200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;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2CCA7D-E82F-F740-863D-CBCBA7E00A2D}"/>
              </a:ext>
            </a:extLst>
          </p:cNvPr>
          <p:cNvGrpSpPr/>
          <p:nvPr/>
        </p:nvGrpSpPr>
        <p:grpSpPr>
          <a:xfrm>
            <a:off x="1005850" y="4395864"/>
            <a:ext cx="7187570" cy="1446602"/>
            <a:chOff x="1005850" y="4258957"/>
            <a:chExt cx="7187570" cy="14466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AADB0D-14AC-CBF5-F8CF-2C89FE34CD9A}"/>
                </a:ext>
              </a:extLst>
            </p:cNvPr>
            <p:cNvSpPr txBox="1"/>
            <p:nvPr/>
          </p:nvSpPr>
          <p:spPr>
            <a:xfrm>
              <a:off x="1005850" y="4258957"/>
              <a:ext cx="1614827" cy="313350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&gt;&gt;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Result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l="769" t="2898" r="852" b="3109"/>
            <a:stretch/>
          </p:blipFill>
          <p:spPr>
            <a:xfrm>
              <a:off x="1043590" y="4693883"/>
              <a:ext cx="7149830" cy="1011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7783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727148" y="692008"/>
            <a:ext cx="2246115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04-2) Vender </a:t>
            </a:r>
            <a:r>
              <a:rPr lang="ko-KR" altLang="en-US" sz="23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찾기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109119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333333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357" y="4054442"/>
            <a:ext cx="1638356" cy="163835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9151291-05D0-628F-A4B5-E54F2FC2B158}"/>
              </a:ext>
            </a:extLst>
          </p:cNvPr>
          <p:cNvGrpSpPr/>
          <p:nvPr/>
        </p:nvGrpSpPr>
        <p:grpSpPr>
          <a:xfrm>
            <a:off x="1248009" y="2006847"/>
            <a:ext cx="2476234" cy="704238"/>
            <a:chOff x="4208576" y="1857984"/>
            <a:chExt cx="3230540" cy="704238"/>
          </a:xfrm>
        </p:grpSpPr>
        <p:sp>
          <p:nvSpPr>
            <p:cNvPr id="3" name="모서리가 둥근 직사각형 5">
              <a:extLst>
                <a:ext uri="{FF2B5EF4-FFF2-40B4-BE49-F238E27FC236}">
                  <a16:creationId xmlns:a16="http://schemas.microsoft.com/office/drawing/2014/main" id="{29644BA6-D68A-160C-D345-7CA4CBD29677}"/>
                </a:ext>
              </a:extLst>
            </p:cNvPr>
            <p:cNvSpPr/>
            <p:nvPr/>
          </p:nvSpPr>
          <p:spPr>
            <a:xfrm>
              <a:off x="4208576" y="1857984"/>
              <a:ext cx="3230540" cy="703156"/>
            </a:xfrm>
            <a:prstGeom prst="roundRect">
              <a:avLst/>
            </a:prstGeom>
            <a:solidFill>
              <a:schemeClr val="bg1"/>
            </a:solidFill>
            <a:ln w="31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말풍선: 타원형 9">
              <a:extLst>
                <a:ext uri="{FF2B5EF4-FFF2-40B4-BE49-F238E27FC236}">
                  <a16:creationId xmlns:a16="http://schemas.microsoft.com/office/drawing/2014/main" id="{5BE6D955-C395-8633-6A90-56736FECA3AF}"/>
                </a:ext>
              </a:extLst>
            </p:cNvPr>
            <p:cNvSpPr/>
            <p:nvPr/>
          </p:nvSpPr>
          <p:spPr>
            <a:xfrm>
              <a:off x="4256417" y="1926496"/>
              <a:ext cx="1003256" cy="635726"/>
            </a:xfrm>
            <a:prstGeom prst="wedgeEllipseCallout">
              <a:avLst>
                <a:gd name="adj1" fmla="val -41322"/>
                <a:gd name="adj2" fmla="val 80737"/>
              </a:avLst>
            </a:prstGeom>
            <a:solidFill>
              <a:schemeClr val="bg1"/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37DED88-646C-0CD2-1EEC-70467AEE892C}"/>
              </a:ext>
            </a:extLst>
          </p:cNvPr>
          <p:cNvSpPr txBox="1"/>
          <p:nvPr/>
        </p:nvSpPr>
        <p:spPr>
          <a:xfrm>
            <a:off x="1382346" y="2175969"/>
            <a:ext cx="2154155" cy="3687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800" dirty="0" err="1">
                <a:solidFill>
                  <a:srgbClr val="33333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orderNumber</a:t>
            </a:r>
            <a:r>
              <a:rPr lang="en-US" altLang="ko-KR" sz="1800" dirty="0">
                <a:solidFill>
                  <a:srgbClr val="33333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: 10417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D5E35F5-3E96-3B8D-BFC4-8F494FE1AE5A}"/>
              </a:ext>
            </a:extLst>
          </p:cNvPr>
          <p:cNvGrpSpPr/>
          <p:nvPr/>
        </p:nvGrpSpPr>
        <p:grpSpPr>
          <a:xfrm>
            <a:off x="1227335" y="3010652"/>
            <a:ext cx="5895927" cy="760068"/>
            <a:chOff x="1205264" y="2802549"/>
            <a:chExt cx="5895927" cy="76006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205264" y="2802549"/>
              <a:ext cx="5895927" cy="760068"/>
            </a:xfrm>
            <a:prstGeom prst="roundRect">
              <a:avLst/>
            </a:prstGeom>
            <a:solidFill>
              <a:schemeClr val="bg1"/>
            </a:solidFill>
            <a:ln w="31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11084794-E79E-CC2F-3CF1-AF74A3F48DB3}"/>
                </a:ext>
              </a:extLst>
            </p:cNvPr>
            <p:cNvSpPr/>
            <p:nvPr/>
          </p:nvSpPr>
          <p:spPr>
            <a:xfrm>
              <a:off x="1250190" y="2926465"/>
              <a:ext cx="769004" cy="635726"/>
            </a:xfrm>
            <a:prstGeom prst="wedgeEllipseCallout">
              <a:avLst>
                <a:gd name="adj1" fmla="val -41322"/>
                <a:gd name="adj2" fmla="val 80737"/>
              </a:avLst>
            </a:prstGeom>
            <a:solidFill>
              <a:schemeClr val="bg1"/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37DED88-646C-0CD2-1EEC-70467AEE892C}"/>
              </a:ext>
            </a:extLst>
          </p:cNvPr>
          <p:cNvSpPr txBox="1"/>
          <p:nvPr/>
        </p:nvSpPr>
        <p:spPr>
          <a:xfrm>
            <a:off x="1357468" y="3205886"/>
            <a:ext cx="5810720" cy="3687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rgbClr val="33333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Customer doesn't like the colors and precision of the models.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4BD2BF7-DDF0-8423-9B08-4E7BD2DCA750}"/>
              </a:ext>
            </a:extLst>
          </p:cNvPr>
          <p:cNvGrpSpPr/>
          <p:nvPr/>
        </p:nvGrpSpPr>
        <p:grpSpPr>
          <a:xfrm>
            <a:off x="4198114" y="4179471"/>
            <a:ext cx="5127106" cy="926635"/>
            <a:chOff x="4654510" y="4262949"/>
            <a:chExt cx="4750153" cy="926635"/>
          </a:xfrm>
          <a:solidFill>
            <a:schemeClr val="accent1">
              <a:lumMod val="75000"/>
            </a:schemeClr>
          </a:solidFill>
        </p:grpSpPr>
        <p:sp>
          <p:nvSpPr>
            <p:cNvPr id="25" name="말풍선: 타원형 24">
              <a:extLst>
                <a:ext uri="{FF2B5EF4-FFF2-40B4-BE49-F238E27FC236}">
                  <a16:creationId xmlns:a16="http://schemas.microsoft.com/office/drawing/2014/main" id="{9022004C-F2CD-6FA7-B867-DE6233B149CC}"/>
                </a:ext>
              </a:extLst>
            </p:cNvPr>
            <p:cNvSpPr/>
            <p:nvPr/>
          </p:nvSpPr>
          <p:spPr>
            <a:xfrm flipH="1">
              <a:off x="7365017" y="4262949"/>
              <a:ext cx="2039646" cy="926635"/>
            </a:xfrm>
            <a:prstGeom prst="wedgeEllipseCallout">
              <a:avLst>
                <a:gd name="adj1" fmla="val -36625"/>
                <a:gd name="adj2" fmla="val 69942"/>
              </a:avLst>
            </a:prstGeom>
            <a:grpFill/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A5955E1-532D-5CBD-8919-926D8D51EDE7}"/>
                </a:ext>
              </a:extLst>
            </p:cNvPr>
            <p:cNvGrpSpPr/>
            <p:nvPr/>
          </p:nvGrpSpPr>
          <p:grpSpPr>
            <a:xfrm>
              <a:off x="4654510" y="4264587"/>
              <a:ext cx="4750153" cy="924997"/>
              <a:chOff x="4654510" y="4264587"/>
              <a:chExt cx="4750153" cy="924997"/>
            </a:xfrm>
            <a:grpFill/>
          </p:grpSpPr>
          <p:sp>
            <p:nvSpPr>
              <p:cNvPr id="27" name="모서리가 둥근 직사각형 17">
                <a:extLst>
                  <a:ext uri="{FF2B5EF4-FFF2-40B4-BE49-F238E27FC236}">
                    <a16:creationId xmlns:a16="http://schemas.microsoft.com/office/drawing/2014/main" id="{DB05DC86-9710-B8C3-8571-A02A6617E88E}"/>
                  </a:ext>
                </a:extLst>
              </p:cNvPr>
              <p:cNvSpPr/>
              <p:nvPr/>
            </p:nvSpPr>
            <p:spPr>
              <a:xfrm>
                <a:off x="4654510" y="4264587"/>
                <a:ext cx="4750153" cy="924997"/>
              </a:xfrm>
              <a:prstGeom prst="roundRect">
                <a:avLst/>
              </a:prstGeom>
              <a:grpFill/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590699F-89D8-4769-FF2A-8A073F6EFB3E}"/>
                  </a:ext>
                </a:extLst>
              </p:cNvPr>
              <p:cNvSpPr/>
              <p:nvPr/>
            </p:nvSpPr>
            <p:spPr>
              <a:xfrm>
                <a:off x="4949597" y="4491924"/>
                <a:ext cx="4235878" cy="461665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품질 개선을 위해서 </a:t>
                </a:r>
                <a:r>
                  <a:rPr lang="en-US" altLang="ko-KR" sz="2400" dirty="0" err="1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productVendor</a:t>
                </a:r>
                <a:r>
                  <a:rPr lang="en-US" altLang="ko-KR" sz="200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 </a:t>
                </a:r>
                <a:r>
                  <a:rPr lang="ko-KR" altLang="en-US" sz="200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찾기</a:t>
                </a:r>
                <a:endParaRPr lang="ko-KR" altLang="en-US" sz="20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8844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13">
            <a:extLst>
              <a:ext uri="{FF2B5EF4-FFF2-40B4-BE49-F238E27FC236}">
                <a16:creationId xmlns:a16="http://schemas.microsoft.com/office/drawing/2014/main" id="{22EE9955-617B-EE20-A1A9-60AB4AE00DBA}"/>
              </a:ext>
            </a:extLst>
          </p:cNvPr>
          <p:cNvSpPr/>
          <p:nvPr/>
        </p:nvSpPr>
        <p:spPr>
          <a:xfrm>
            <a:off x="1190625" y="1258208"/>
            <a:ext cx="9810750" cy="2770868"/>
          </a:xfrm>
          <a:prstGeom prst="roundRect">
            <a:avLst>
              <a:gd name="adj" fmla="val 5572"/>
            </a:avLst>
          </a:prstGeom>
          <a:solidFill>
            <a:schemeClr val="bg1">
              <a:alpha val="5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FFBDDF-1FD0-6DD8-1053-74E0D1F67ECB}"/>
              </a:ext>
            </a:extLst>
          </p:cNvPr>
          <p:cNvSpPr txBox="1"/>
          <p:nvPr/>
        </p:nvSpPr>
        <p:spPr>
          <a:xfrm>
            <a:off x="848816" y="694408"/>
            <a:ext cx="950632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SQL</a:t>
            </a:r>
            <a:r>
              <a:rPr lang="ko-KR" altLang="en-US" sz="2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203F2-ECF4-5020-EA22-0E3B797D00F0}"/>
              </a:ext>
            </a:extLst>
          </p:cNvPr>
          <p:cNvSpPr txBox="1"/>
          <p:nvPr/>
        </p:nvSpPr>
        <p:spPr>
          <a:xfrm>
            <a:off x="1584534" y="1478488"/>
            <a:ext cx="3545893" cy="240623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fontAlgn="base"/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# </a:t>
            </a:r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임시 테이블 삭제</a:t>
            </a:r>
          </a:p>
          <a:p>
            <a:pPr fontAlgn="base"/>
            <a:r>
              <a:rPr lang="en-US" altLang="ko-KR" sz="11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DROP TEMPORARY TABLE IF EXISTS </a:t>
            </a:r>
            <a:r>
              <a:rPr lang="en-US" altLang="ko-KR" sz="1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QualityIssueOrders</a:t>
            </a:r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;</a:t>
            </a:r>
          </a:p>
          <a:p>
            <a:pPr fontAlgn="base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fontAlgn="base"/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# </a:t>
            </a:r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품질 문제 키워드에 해당하는 주문 번호를 찾는 임시 테이블 생성</a:t>
            </a:r>
          </a:p>
          <a:p>
            <a:pPr fontAlgn="base"/>
            <a:r>
              <a:rPr lang="en-US" altLang="ko-KR" sz="11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CREATE TEMPORARY TABLE </a:t>
            </a:r>
            <a:r>
              <a:rPr lang="en-US" altLang="ko-KR" sz="1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QualityIssueOrders</a:t>
            </a:r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AS</a:t>
            </a:r>
          </a:p>
          <a:p>
            <a:pPr fontAlgn="base"/>
            <a:r>
              <a:rPr lang="en-US" altLang="ko-KR" sz="11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SELECT</a:t>
            </a:r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</a:p>
          <a:p>
            <a:pPr fontAlgn="base"/>
            <a:r>
              <a:rPr lang="en-US" altLang="ko-KR" sz="1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orderNumber</a:t>
            </a:r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fontAlgn="base"/>
            <a:r>
              <a:rPr lang="en-US" altLang="ko-KR" sz="11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FROM </a:t>
            </a:r>
          </a:p>
          <a:p>
            <a:pPr fontAlgn="base"/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orders</a:t>
            </a:r>
          </a:p>
          <a:p>
            <a:pPr fontAlgn="base"/>
            <a:r>
              <a:rPr lang="en-US" altLang="ko-KR" sz="11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WHERE</a:t>
            </a:r>
            <a:r>
              <a:rPr lang="en-US" altLang="ko-KR" sz="1100" dirty="0">
                <a:solidFill>
                  <a:srgbClr val="00206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</a:p>
          <a:p>
            <a:pPr fontAlgn="base"/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keyword = 'quality issue’;</a:t>
            </a:r>
          </a:p>
          <a:p>
            <a:pPr fontAlgn="base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fontAlgn="base"/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# </a:t>
            </a:r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임시 테이블 삭제</a:t>
            </a:r>
          </a:p>
          <a:p>
            <a:pPr fontAlgn="base"/>
            <a:r>
              <a:rPr lang="en-US" altLang="ko-KR" sz="11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DROP TEMPORARY TABLE IF EXISTS </a:t>
            </a:r>
            <a:r>
              <a:rPr lang="en-US" altLang="ko-KR" sz="1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VendorInformation</a:t>
            </a:r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;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312235" y="1464977"/>
            <a:ext cx="4245885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# </a:t>
            </a:r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주문 항목과 공급업체 정보를 추출하는 임시 테이블 생성</a:t>
            </a:r>
          </a:p>
          <a:p>
            <a:pPr fontAlgn="base"/>
            <a:r>
              <a:rPr lang="en-US" altLang="ko-KR" sz="11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CREATE TEMPORARY TABLE </a:t>
            </a:r>
            <a:r>
              <a:rPr lang="en-US" altLang="ko-KR" sz="1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VendorInformation</a:t>
            </a:r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AS</a:t>
            </a:r>
          </a:p>
          <a:p>
            <a:pPr fontAlgn="base"/>
            <a:r>
              <a:rPr lang="en-US" altLang="ko-KR" sz="11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SELECT</a:t>
            </a:r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</a:p>
          <a:p>
            <a:pPr fontAlgn="base"/>
            <a:r>
              <a:rPr lang="en-US" altLang="ko-KR" sz="1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q.orderNumber</a:t>
            </a:r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,</a:t>
            </a:r>
          </a:p>
          <a:p>
            <a:pPr fontAlgn="base"/>
            <a:r>
              <a:rPr lang="en-US" altLang="ko-KR" sz="1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p.productCode</a:t>
            </a:r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,</a:t>
            </a:r>
          </a:p>
          <a:p>
            <a:pPr fontAlgn="base"/>
            <a:r>
              <a:rPr lang="en-US" altLang="ko-KR" sz="1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p.productName</a:t>
            </a:r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,</a:t>
            </a:r>
          </a:p>
          <a:p>
            <a:pPr fontAlgn="base"/>
            <a:r>
              <a:rPr lang="en-US" altLang="ko-KR" sz="1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p.productVendor</a:t>
            </a:r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fontAlgn="base"/>
            <a:r>
              <a:rPr lang="en-US" altLang="ko-KR" sz="11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FROM</a:t>
            </a:r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en-US" altLang="ko-KR" sz="1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QualityIssueOrders</a:t>
            </a:r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q</a:t>
            </a:r>
          </a:p>
          <a:p>
            <a:pPr fontAlgn="base"/>
            <a:r>
              <a:rPr lang="en-US" altLang="ko-KR" sz="11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JOIN</a:t>
            </a:r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en-US" altLang="ko-KR" sz="1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orderdetails</a:t>
            </a:r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od</a:t>
            </a:r>
            <a:r>
              <a:rPr lang="en-US" altLang="ko-KR" sz="11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ON </a:t>
            </a:r>
            <a:r>
              <a:rPr lang="en-US" altLang="ko-KR" sz="1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q.orderNumber</a:t>
            </a:r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= </a:t>
            </a:r>
            <a:r>
              <a:rPr lang="en-US" altLang="ko-KR" sz="1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od.orderNumber</a:t>
            </a:r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fontAlgn="base"/>
            <a:r>
              <a:rPr lang="en-US" altLang="ko-KR" sz="11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JOIN </a:t>
            </a:r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products p</a:t>
            </a:r>
            <a:r>
              <a:rPr lang="en-US" altLang="ko-KR" sz="11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ON </a:t>
            </a:r>
            <a:r>
              <a:rPr lang="en-US" altLang="ko-KR" sz="1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od.productCode</a:t>
            </a:r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= </a:t>
            </a:r>
            <a:r>
              <a:rPr lang="en-US" altLang="ko-KR" sz="1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p.productCode</a:t>
            </a:r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;</a:t>
            </a:r>
          </a:p>
          <a:p>
            <a:pPr fontAlgn="base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fontAlgn="base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fontAlgn="base"/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# </a:t>
            </a:r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공급업체 정보 조회</a:t>
            </a:r>
          </a:p>
          <a:p>
            <a:pPr fontAlgn="base"/>
            <a:r>
              <a:rPr lang="en-US" altLang="ko-KR" sz="1100" dirty="0">
                <a:solidFill>
                  <a:srgbClr val="0070C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SELECT * FROM </a:t>
            </a:r>
            <a:r>
              <a:rPr lang="en-US" altLang="ko-KR" sz="1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VendorInformation</a:t>
            </a:r>
            <a:r>
              <a:rPr lang="en-US" altLang="ko-KR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;</a:t>
            </a:r>
          </a:p>
          <a:p>
            <a:pPr fontAlgn="base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1AB080-848B-9289-1BCD-01C97DFBC969}"/>
              </a:ext>
            </a:extLst>
          </p:cNvPr>
          <p:cNvGrpSpPr/>
          <p:nvPr/>
        </p:nvGrpSpPr>
        <p:grpSpPr>
          <a:xfrm>
            <a:off x="1465006" y="4157442"/>
            <a:ext cx="6134223" cy="1913277"/>
            <a:chOff x="992034" y="3937711"/>
            <a:chExt cx="6134223" cy="19132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AADB0D-14AC-CBF5-F8CF-2C89FE34CD9A}"/>
                </a:ext>
              </a:extLst>
            </p:cNvPr>
            <p:cNvSpPr txBox="1"/>
            <p:nvPr/>
          </p:nvSpPr>
          <p:spPr>
            <a:xfrm>
              <a:off x="992034" y="3937711"/>
              <a:ext cx="1614827" cy="313350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&gt;&gt;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Result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pic>
          <p:nvPicPr>
            <p:cNvPr id="12" name="Picture 4"/>
            <p:cNvPicPr>
              <a:picLocks noChangeAspect="1"/>
            </p:cNvPicPr>
            <p:nvPr/>
          </p:nvPicPr>
          <p:blipFill rotWithShape="1">
            <a:blip r:embed="rId2"/>
            <a:srcRect b="55796"/>
            <a:stretch/>
          </p:blipFill>
          <p:spPr>
            <a:xfrm>
              <a:off x="992034" y="4303166"/>
              <a:ext cx="6134223" cy="154782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767813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72555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52891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FFBDDF-1FD0-6DD8-1053-74E0D1F67ECB}"/>
              </a:ext>
            </a:extLst>
          </p:cNvPr>
          <p:cNvSpPr txBox="1"/>
          <p:nvPr/>
        </p:nvSpPr>
        <p:spPr>
          <a:xfrm>
            <a:off x="848816" y="694408"/>
            <a:ext cx="950632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SQL</a:t>
            </a:r>
            <a:r>
              <a:rPr lang="ko-KR" altLang="en-US" sz="2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문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749593" y="3968886"/>
            <a:ext cx="3289139" cy="72418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823367" y="4963178"/>
            <a:ext cx="5215365" cy="75949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175" cap="rnd"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C1F110-F815-59CE-58D6-F46440CE9257}"/>
              </a:ext>
            </a:extLst>
          </p:cNvPr>
          <p:cNvGrpSpPr/>
          <p:nvPr/>
        </p:nvGrpSpPr>
        <p:grpSpPr>
          <a:xfrm>
            <a:off x="1038334" y="1426152"/>
            <a:ext cx="5017265" cy="3188993"/>
            <a:chOff x="1038334" y="1141013"/>
            <a:chExt cx="5017265" cy="318899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AADB0D-14AC-CBF5-F8CF-2C89FE34CD9A}"/>
                </a:ext>
              </a:extLst>
            </p:cNvPr>
            <p:cNvSpPr txBox="1"/>
            <p:nvPr/>
          </p:nvSpPr>
          <p:spPr>
            <a:xfrm>
              <a:off x="1038334" y="1141013"/>
              <a:ext cx="1614827" cy="313350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&gt;&gt;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Result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pic>
          <p:nvPicPr>
            <p:cNvPr id="22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9135" y="1512180"/>
              <a:ext cx="4936464" cy="2817826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3083145D-2EB5-6EA9-9F90-2734B3778FA2}"/>
              </a:ext>
            </a:extLst>
          </p:cNvPr>
          <p:cNvSpPr/>
          <p:nvPr/>
        </p:nvSpPr>
        <p:spPr>
          <a:xfrm flipH="1">
            <a:off x="9043426" y="3968373"/>
            <a:ext cx="1995304" cy="724186"/>
          </a:xfrm>
          <a:prstGeom prst="wedgeEllipseCallout">
            <a:avLst>
              <a:gd name="adj1" fmla="val -36625"/>
              <a:gd name="adj2" fmla="val 69942"/>
            </a:avLst>
          </a:prstGeom>
          <a:solidFill>
            <a:schemeClr val="accent1">
              <a:lumMod val="75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902407" y="4130924"/>
            <a:ext cx="2983509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어떤 상품의 품질에 문제</a:t>
            </a:r>
            <a:r>
              <a:rPr lang="ko-KR" altLang="en-US" sz="20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인가</a:t>
            </a:r>
            <a:r>
              <a:rPr lang="en-US" altLang="ko-KR" sz="20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5017359D-9501-0D60-C061-E2BD3CE2EA96}"/>
              </a:ext>
            </a:extLst>
          </p:cNvPr>
          <p:cNvSpPr/>
          <p:nvPr/>
        </p:nvSpPr>
        <p:spPr>
          <a:xfrm flipH="1">
            <a:off x="9043426" y="4977118"/>
            <a:ext cx="1995304" cy="747180"/>
          </a:xfrm>
          <a:prstGeom prst="wedgeEllipseCallout">
            <a:avLst>
              <a:gd name="adj1" fmla="val -36625"/>
              <a:gd name="adj2" fmla="val 69942"/>
            </a:avLst>
          </a:prstGeom>
          <a:solidFill>
            <a:schemeClr val="accent1">
              <a:lumMod val="75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75166" y="5142869"/>
            <a:ext cx="5063566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productCode</a:t>
            </a:r>
            <a:r>
              <a:rPr lang="en-US" altLang="ko-KR" dirty="0">
                <a:solidFill>
                  <a:schemeClr val="bg1"/>
                </a:solidFill>
              </a:rPr>
              <a:t> or </a:t>
            </a:r>
            <a:r>
              <a:rPr lang="en-US" altLang="ko-KR" dirty="0" err="1">
                <a:solidFill>
                  <a:schemeClr val="bg1"/>
                </a:solidFill>
              </a:rPr>
              <a:t>productName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열을 추가</a:t>
            </a:r>
            <a:r>
              <a:rPr lang="ko-KR" altLang="en-US" sz="20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 필요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670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571644" y="1890279"/>
            <a:ext cx="6755233" cy="741687"/>
          </a:xfrm>
          <a:prstGeom prst="roundRect">
            <a:avLst/>
          </a:prstGeom>
          <a:solidFill>
            <a:schemeClr val="bg1"/>
          </a:solidFill>
          <a:ln w="31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F36930-E3B9-1175-11CF-D9977DF7C97D}"/>
              </a:ext>
            </a:extLst>
          </p:cNvPr>
          <p:cNvGrpSpPr/>
          <p:nvPr/>
        </p:nvGrpSpPr>
        <p:grpSpPr>
          <a:xfrm>
            <a:off x="7771016" y="3921806"/>
            <a:ext cx="2620212" cy="715667"/>
            <a:chOff x="7771016" y="4037144"/>
            <a:chExt cx="2620212" cy="715667"/>
          </a:xfrm>
          <a:solidFill>
            <a:schemeClr val="accent1">
              <a:lumMod val="75000"/>
            </a:schemeClr>
          </a:solidFill>
        </p:grpSpPr>
        <p:sp>
          <p:nvSpPr>
            <p:cNvPr id="12" name="말풍선: 타원형 11">
              <a:extLst>
                <a:ext uri="{FF2B5EF4-FFF2-40B4-BE49-F238E27FC236}">
                  <a16:creationId xmlns:a16="http://schemas.microsoft.com/office/drawing/2014/main" id="{62BF2412-566C-A2D2-46BD-40620BDAB978}"/>
                </a:ext>
              </a:extLst>
            </p:cNvPr>
            <p:cNvSpPr/>
            <p:nvPr/>
          </p:nvSpPr>
          <p:spPr>
            <a:xfrm flipH="1">
              <a:off x="8591701" y="4067269"/>
              <a:ext cx="1736062" cy="655415"/>
            </a:xfrm>
            <a:prstGeom prst="wedgeEllipseCallout">
              <a:avLst>
                <a:gd name="adj1" fmla="val -36625"/>
                <a:gd name="adj2" fmla="val 69942"/>
              </a:avLst>
            </a:prstGeom>
            <a:grpFill/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771016" y="4037144"/>
              <a:ext cx="2620212" cy="715667"/>
            </a:xfrm>
            <a:prstGeom prst="roundRect">
              <a:avLst/>
            </a:prstGeom>
            <a:grpFill/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946035" y="4180212"/>
              <a:ext cx="2318263" cy="4001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Marketing </a:t>
              </a:r>
              <a:r>
                <a:rPr lang="ko-KR" altLang="en-US" sz="20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팀원 추가</a:t>
              </a: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1571644" y="2834845"/>
            <a:ext cx="5895927" cy="760068"/>
          </a:xfrm>
          <a:prstGeom prst="roundRect">
            <a:avLst/>
          </a:prstGeom>
          <a:solidFill>
            <a:schemeClr val="bg1"/>
          </a:solidFill>
          <a:ln w="31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85138" y="2224835"/>
            <a:ext cx="1050588" cy="46210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3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더 많은 </a:t>
            </a:r>
            <a:endParaRPr lang="en-US" altLang="ko-KR" sz="13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ko-KR" altLang="en-US" sz="13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마케팅 자료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41113" y="3153943"/>
            <a:ext cx="1050588" cy="46210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3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재무 부서 </a:t>
            </a:r>
            <a:endParaRPr lang="en-US" altLang="ko-KR" sz="13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ko-KR" altLang="en-US" sz="13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검토 요청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ABAC7F-964A-8742-3736-29A634BC916C}"/>
              </a:ext>
            </a:extLst>
          </p:cNvPr>
          <p:cNvGrpSpPr/>
          <p:nvPr/>
        </p:nvGrpSpPr>
        <p:grpSpPr>
          <a:xfrm>
            <a:off x="8467228" y="4890666"/>
            <a:ext cx="1936995" cy="715667"/>
            <a:chOff x="8454232" y="4966252"/>
            <a:chExt cx="1936995" cy="715667"/>
          </a:xfrm>
          <a:solidFill>
            <a:schemeClr val="accent1">
              <a:lumMod val="75000"/>
            </a:schemeClr>
          </a:solidFill>
        </p:grpSpPr>
        <p:sp>
          <p:nvSpPr>
            <p:cNvPr id="14" name="말풍선: 타원형 13">
              <a:extLst>
                <a:ext uri="{FF2B5EF4-FFF2-40B4-BE49-F238E27FC236}">
                  <a16:creationId xmlns:a16="http://schemas.microsoft.com/office/drawing/2014/main" id="{81933925-17DA-B5F2-D075-557499D3FE0B}"/>
                </a:ext>
              </a:extLst>
            </p:cNvPr>
            <p:cNvSpPr/>
            <p:nvPr/>
          </p:nvSpPr>
          <p:spPr>
            <a:xfrm flipH="1">
              <a:off x="8454232" y="5005694"/>
              <a:ext cx="1936995" cy="676225"/>
            </a:xfrm>
            <a:prstGeom prst="wedgeEllipseCallout">
              <a:avLst>
                <a:gd name="adj1" fmla="val -36625"/>
                <a:gd name="adj2" fmla="val 69942"/>
              </a:avLst>
            </a:prstGeom>
            <a:grpFill/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8454232" y="4966252"/>
              <a:ext cx="1936995" cy="715667"/>
            </a:xfrm>
            <a:prstGeom prst="roundRect">
              <a:avLst/>
            </a:prstGeom>
            <a:grpFill/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629251" y="5109320"/>
              <a:ext cx="1579278" cy="4001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재무 부서 필요</a:t>
              </a:r>
            </a:p>
          </p:txBody>
        </p:sp>
      </p:grp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EAFFD5A6-8B80-41D3-099F-3679D3F59DFD}"/>
              </a:ext>
            </a:extLst>
          </p:cNvPr>
          <p:cNvSpPr/>
          <p:nvPr/>
        </p:nvSpPr>
        <p:spPr>
          <a:xfrm>
            <a:off x="1641028" y="2976634"/>
            <a:ext cx="769004" cy="635726"/>
          </a:xfrm>
          <a:prstGeom prst="wedgeEllipseCallout">
            <a:avLst>
              <a:gd name="adj1" fmla="val -41322"/>
              <a:gd name="adj2" fmla="val 80737"/>
            </a:avLst>
          </a:prstGeom>
          <a:solidFill>
            <a:schemeClr val="bg1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709DADF0-A31A-C65A-DE8C-7F06DEB21DA6}"/>
              </a:ext>
            </a:extLst>
          </p:cNvPr>
          <p:cNvSpPr/>
          <p:nvPr/>
        </p:nvSpPr>
        <p:spPr>
          <a:xfrm>
            <a:off x="1649901" y="1976040"/>
            <a:ext cx="769004" cy="635726"/>
          </a:xfrm>
          <a:prstGeom prst="wedgeEllipseCallout">
            <a:avLst>
              <a:gd name="adj1" fmla="val -41322"/>
              <a:gd name="adj2" fmla="val 80737"/>
            </a:avLst>
          </a:prstGeom>
          <a:solidFill>
            <a:schemeClr val="bg1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DED88-646C-0CD2-1EEC-70467AEE892C}"/>
              </a:ext>
            </a:extLst>
          </p:cNvPr>
          <p:cNvSpPr txBox="1"/>
          <p:nvPr/>
        </p:nvSpPr>
        <p:spPr>
          <a:xfrm>
            <a:off x="1693260" y="2076747"/>
            <a:ext cx="7079520" cy="3687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rgbClr val="33333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Difficult to negotiate with customer. We need more marketing materials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7DED88-646C-0CD2-1EEC-70467AEE892C}"/>
              </a:ext>
            </a:extLst>
          </p:cNvPr>
          <p:cNvSpPr txBox="1"/>
          <p:nvPr/>
        </p:nvSpPr>
        <p:spPr>
          <a:xfrm>
            <a:off x="1693260" y="3024413"/>
            <a:ext cx="5810720" cy="33771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800" dirty="0">
                <a:solidFill>
                  <a:srgbClr val="33333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They want to reevaluate their terms agreement with Finance.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A850CF-EDD7-F144-65A6-0EE4FE2B45F6}"/>
              </a:ext>
            </a:extLst>
          </p:cNvPr>
          <p:cNvSpPr txBox="1"/>
          <p:nvPr/>
        </p:nvSpPr>
        <p:spPr>
          <a:xfrm>
            <a:off x="727148" y="692008"/>
            <a:ext cx="1874923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04-3) </a:t>
            </a:r>
            <a:r>
              <a:rPr lang="ko-KR" altLang="en-US" sz="23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인원 보충</a:t>
            </a:r>
          </a:p>
        </p:txBody>
      </p:sp>
    </p:spTree>
    <p:extLst>
      <p:ext uri="{BB962C8B-B14F-4D97-AF65-F5344CB8AC3E}">
        <p14:creationId xmlns:p14="http://schemas.microsoft.com/office/powerpoint/2010/main" val="4156684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B802E3F-0C10-60D1-A5BE-87E6354C8862}"/>
              </a:ext>
            </a:extLst>
          </p:cNvPr>
          <p:cNvSpPr txBox="1"/>
          <p:nvPr/>
        </p:nvSpPr>
        <p:spPr>
          <a:xfrm>
            <a:off x="4081639" y="2479325"/>
            <a:ext cx="161677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ProductLines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3333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39C5EF-A5B7-B5C9-5657-30A399E8BB2E}"/>
              </a:ext>
            </a:extLst>
          </p:cNvPr>
          <p:cNvSpPr txBox="1"/>
          <p:nvPr/>
        </p:nvSpPr>
        <p:spPr>
          <a:xfrm>
            <a:off x="2122320" y="2491704"/>
            <a:ext cx="1128308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Products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3333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CBD06E-4252-3ECA-59EB-CF13FC67B3E5}"/>
              </a:ext>
            </a:extLst>
          </p:cNvPr>
          <p:cNvSpPr txBox="1"/>
          <p:nvPr/>
        </p:nvSpPr>
        <p:spPr>
          <a:xfrm>
            <a:off x="9061007" y="2485916"/>
            <a:ext cx="75936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Offices</a:t>
            </a:r>
            <a:endParaRPr lang="ko-KR" altLang="en-US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3333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964E67-AB70-2634-0B9B-0A4B75E37AF5}"/>
              </a:ext>
            </a:extLst>
          </p:cNvPr>
          <p:cNvGrpSpPr/>
          <p:nvPr/>
        </p:nvGrpSpPr>
        <p:grpSpPr>
          <a:xfrm>
            <a:off x="727148" y="750873"/>
            <a:ext cx="3422003" cy="689550"/>
            <a:chOff x="727148" y="750873"/>
            <a:chExt cx="3422003" cy="6895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E86EF6-A726-CDBA-4EF8-42CC10FDD9CB}"/>
                </a:ext>
              </a:extLst>
            </p:cNvPr>
            <p:cNvSpPr txBox="1"/>
            <p:nvPr/>
          </p:nvSpPr>
          <p:spPr>
            <a:xfrm>
              <a:off x="1250871" y="804733"/>
              <a:ext cx="2898280" cy="39029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23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테이블 구조 </a:t>
              </a:r>
              <a:r>
                <a:rPr lang="en-US" altLang="ko-KR" sz="23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&amp; </a:t>
              </a:r>
              <a:r>
                <a:rPr lang="ko-KR" altLang="en-US" sz="23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데이터 성격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237D1B-51C5-0B2B-3B4D-7D3E9A9003C0}"/>
                </a:ext>
              </a:extLst>
            </p:cNvPr>
            <p:cNvSpPr txBox="1"/>
            <p:nvPr/>
          </p:nvSpPr>
          <p:spPr>
            <a:xfrm>
              <a:off x="1250871" y="1152912"/>
              <a:ext cx="1519056" cy="28751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 spc="-8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r>
                <a:rPr lang="ko-KR" altLang="en-US" sz="150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현실 세계와의 연관성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8636AD-1D75-D6FD-DC79-ECB2C65592D4}"/>
                </a:ext>
              </a:extLst>
            </p:cNvPr>
            <p:cNvSpPr txBox="1"/>
            <p:nvPr/>
          </p:nvSpPr>
          <p:spPr>
            <a:xfrm>
              <a:off x="727148" y="750873"/>
              <a:ext cx="500187" cy="49801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3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51C4A48-C1A0-4859-B6E5-E3E169B594B6}"/>
              </a:ext>
            </a:extLst>
          </p:cNvPr>
          <p:cNvSpPr/>
          <p:nvPr/>
        </p:nvSpPr>
        <p:spPr>
          <a:xfrm>
            <a:off x="1496332" y="2868622"/>
            <a:ext cx="9218999" cy="1624519"/>
          </a:xfrm>
          <a:prstGeom prst="roundRect">
            <a:avLst>
              <a:gd name="adj" fmla="val 200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ea typeface="Noto Sans KR Regular" panose="020B0500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A80E6B1-24BC-7087-3941-B10C8DF9A869}"/>
              </a:ext>
            </a:extLst>
          </p:cNvPr>
          <p:cNvGrpSpPr/>
          <p:nvPr/>
        </p:nvGrpSpPr>
        <p:grpSpPr>
          <a:xfrm>
            <a:off x="1619011" y="4599786"/>
            <a:ext cx="2134926" cy="553147"/>
            <a:chOff x="3943307" y="4604514"/>
            <a:chExt cx="2134926" cy="55314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8DC1554-B6CE-4814-B293-5F436CA7087F}"/>
                </a:ext>
              </a:extLst>
            </p:cNvPr>
            <p:cNvSpPr txBox="1"/>
            <p:nvPr/>
          </p:nvSpPr>
          <p:spPr>
            <a:xfrm>
              <a:off x="4505249" y="4604514"/>
              <a:ext cx="1008340" cy="31335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제품 정보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31F8EE5-1C35-4DB7-9E16-8EE8FBBF7E67}"/>
                </a:ext>
              </a:extLst>
            </p:cNvPr>
            <p:cNvSpPr txBox="1"/>
            <p:nvPr/>
          </p:nvSpPr>
          <p:spPr>
            <a:xfrm>
              <a:off x="3943307" y="4921255"/>
              <a:ext cx="2134926" cy="236406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판매 제품 라인 관리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265F85E-0880-9335-CAD4-4B61D4C1A1FD}"/>
              </a:ext>
            </a:extLst>
          </p:cNvPr>
          <p:cNvGrpSpPr/>
          <p:nvPr/>
        </p:nvGrpSpPr>
        <p:grpSpPr>
          <a:xfrm>
            <a:off x="6122090" y="4597129"/>
            <a:ext cx="2099072" cy="543968"/>
            <a:chOff x="6160163" y="4608868"/>
            <a:chExt cx="2099072" cy="54396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246B639-F9F7-4D39-BBA7-8845310E5C22}"/>
                </a:ext>
              </a:extLst>
            </p:cNvPr>
            <p:cNvSpPr txBox="1"/>
            <p:nvPr/>
          </p:nvSpPr>
          <p:spPr>
            <a:xfrm>
              <a:off x="6731979" y="4608868"/>
              <a:ext cx="955440" cy="31335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직원정보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D1A089F-4F46-4D7E-A8EE-4A6A9FAE4322}"/>
                </a:ext>
              </a:extLst>
            </p:cNvPr>
            <p:cNvSpPr txBox="1"/>
            <p:nvPr/>
          </p:nvSpPr>
          <p:spPr>
            <a:xfrm>
              <a:off x="6160163" y="4916430"/>
              <a:ext cx="2099072" cy="236406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직원 정보와 조직 구조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AD0C704-8B58-686D-92AB-4F5C6BF936E5}"/>
              </a:ext>
            </a:extLst>
          </p:cNvPr>
          <p:cNvGrpSpPr/>
          <p:nvPr/>
        </p:nvGrpSpPr>
        <p:grpSpPr>
          <a:xfrm>
            <a:off x="8437625" y="4602587"/>
            <a:ext cx="2005871" cy="550346"/>
            <a:chOff x="8301512" y="4591445"/>
            <a:chExt cx="2005871" cy="55034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3CEE78F-38F2-4094-9FDB-D945FCD10645}"/>
                </a:ext>
              </a:extLst>
            </p:cNvPr>
            <p:cNvSpPr txBox="1"/>
            <p:nvPr/>
          </p:nvSpPr>
          <p:spPr>
            <a:xfrm>
              <a:off x="8746897" y="4591445"/>
              <a:ext cx="1104520" cy="31335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사무실 정보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8BB3F91-FB9F-4644-81B3-F1F17FB0C968}"/>
                </a:ext>
              </a:extLst>
            </p:cNvPr>
            <p:cNvSpPr txBox="1"/>
            <p:nvPr/>
          </p:nvSpPr>
          <p:spPr>
            <a:xfrm>
              <a:off x="8301512" y="4905385"/>
              <a:ext cx="2005871" cy="236406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사무실 정보 관리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224865-60AA-C3A4-22F8-4BBB28F70F35}"/>
              </a:ext>
            </a:extLst>
          </p:cNvPr>
          <p:cNvSpPr txBox="1"/>
          <p:nvPr/>
        </p:nvSpPr>
        <p:spPr>
          <a:xfrm>
            <a:off x="6514519" y="2481329"/>
            <a:ext cx="1352472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Employees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3333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9463775-98CD-ED3E-F46C-A1C5F4ADB18A}"/>
              </a:ext>
            </a:extLst>
          </p:cNvPr>
          <p:cNvGrpSpPr/>
          <p:nvPr/>
        </p:nvGrpSpPr>
        <p:grpSpPr>
          <a:xfrm>
            <a:off x="2068014" y="3081635"/>
            <a:ext cx="7984204" cy="1232892"/>
            <a:chOff x="2141287" y="3064435"/>
            <a:chExt cx="7984204" cy="123289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07BE151-D94F-D78A-D206-93D5D7617583}"/>
                </a:ext>
              </a:extLst>
            </p:cNvPr>
            <p:cNvGrpSpPr/>
            <p:nvPr/>
          </p:nvGrpSpPr>
          <p:grpSpPr>
            <a:xfrm>
              <a:off x="2141287" y="3064435"/>
              <a:ext cx="7984204" cy="1232892"/>
              <a:chOff x="1683845" y="3062855"/>
              <a:chExt cx="7984204" cy="1232892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A836253D-D6D2-4836-A9DE-B6500FAD4899}"/>
                  </a:ext>
                </a:extLst>
              </p:cNvPr>
              <p:cNvSpPr/>
              <p:nvPr/>
            </p:nvSpPr>
            <p:spPr>
              <a:xfrm>
                <a:off x="3892317" y="3062855"/>
                <a:ext cx="1223060" cy="1223060"/>
              </a:xfrm>
              <a:prstGeom prst="ellipse">
                <a:avLst/>
              </a:prstGeom>
              <a:solidFill>
                <a:srgbClr val="EEEEEE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DEC91A7C-1D6E-405F-8814-CD75614FE927}"/>
                  </a:ext>
                </a:extLst>
              </p:cNvPr>
              <p:cNvSpPr/>
              <p:nvPr/>
            </p:nvSpPr>
            <p:spPr>
              <a:xfrm>
                <a:off x="6167004" y="3062855"/>
                <a:ext cx="1223060" cy="1223060"/>
              </a:xfrm>
              <a:prstGeom prst="ellipse">
                <a:avLst/>
              </a:prstGeom>
              <a:solidFill>
                <a:srgbClr val="EEEEEE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F1A9447F-2910-4C19-AEA1-5A0A21FE8664}"/>
                  </a:ext>
                </a:extLst>
              </p:cNvPr>
              <p:cNvSpPr/>
              <p:nvPr/>
            </p:nvSpPr>
            <p:spPr>
              <a:xfrm>
                <a:off x="8444989" y="3072687"/>
                <a:ext cx="1223060" cy="1223060"/>
              </a:xfrm>
              <a:prstGeom prst="ellipse">
                <a:avLst/>
              </a:prstGeom>
              <a:solidFill>
                <a:srgbClr val="EEEEEE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A3FBA67B-CCF5-6AAC-7279-68396CF7B581}"/>
                  </a:ext>
                </a:extLst>
              </p:cNvPr>
              <p:cNvSpPr/>
              <p:nvPr/>
            </p:nvSpPr>
            <p:spPr>
              <a:xfrm>
                <a:off x="1683845" y="3062855"/>
                <a:ext cx="1223060" cy="1223060"/>
              </a:xfrm>
              <a:prstGeom prst="ellipse">
                <a:avLst/>
              </a:prstGeom>
              <a:solidFill>
                <a:srgbClr val="EEEEEE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F12E130-29D7-E43D-DD02-C427F29CF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5103" y="3320425"/>
              <a:ext cx="663710" cy="66371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159DAAB-7447-09E7-4C09-A692770AE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6882" y="3276972"/>
              <a:ext cx="756728" cy="756728"/>
            </a:xfrm>
            <a:prstGeom prst="rect">
              <a:avLst/>
            </a:prstGeom>
          </p:spPr>
        </p:pic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7F3915A4-D182-6880-6A32-2FBF2FC1F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269" y="3261898"/>
            <a:ext cx="763608" cy="76360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7F583D0-0956-DCDC-ECF6-E7B4B2490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549" y="3309387"/>
            <a:ext cx="877870" cy="877870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B241B426-ECB6-64CF-7192-9C021426007A}"/>
              </a:ext>
            </a:extLst>
          </p:cNvPr>
          <p:cNvGrpSpPr/>
          <p:nvPr/>
        </p:nvGrpSpPr>
        <p:grpSpPr>
          <a:xfrm>
            <a:off x="3813258" y="4597129"/>
            <a:ext cx="2134926" cy="545972"/>
            <a:chOff x="1858848" y="4595229"/>
            <a:chExt cx="2134926" cy="54597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7D5DC9F-E505-C7B8-6967-B8DBD16A60DC}"/>
                </a:ext>
              </a:extLst>
            </p:cNvPr>
            <p:cNvSpPr txBox="1"/>
            <p:nvPr/>
          </p:nvSpPr>
          <p:spPr>
            <a:xfrm>
              <a:off x="2317905" y="4595229"/>
              <a:ext cx="1219936" cy="31335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제품군 정보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50BBBDA-8FC2-C083-E7F4-FF84AD8ACA10}"/>
                </a:ext>
              </a:extLst>
            </p:cNvPr>
            <p:cNvSpPr txBox="1"/>
            <p:nvPr/>
          </p:nvSpPr>
          <p:spPr>
            <a:xfrm>
              <a:off x="1858848" y="4904795"/>
              <a:ext cx="2134926" cy="236406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제품 라인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603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BEEEDE-BD26-4844-82B4-E8603C876338}"/>
              </a:ext>
            </a:extLst>
          </p:cNvPr>
          <p:cNvSpPr txBox="1"/>
          <p:nvPr/>
        </p:nvSpPr>
        <p:spPr>
          <a:xfrm>
            <a:off x="3859785" y="2532231"/>
            <a:ext cx="4472430" cy="203689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3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Q &amp; A</a:t>
            </a:r>
          </a:p>
        </p:txBody>
      </p:sp>
      <p:pic>
        <p:nvPicPr>
          <p:cNvPr id="9" name="그림 8" descr="인간의 얼굴, 미소, 만화 영화이(가) 표시된 사진&#10;&#10;자동 생성된 설명">
            <a:extLst>
              <a:ext uri="{FF2B5EF4-FFF2-40B4-BE49-F238E27FC236}">
                <a16:creationId xmlns:a16="http://schemas.microsoft.com/office/drawing/2014/main" id="{AEF8F38E-8543-642B-0E4D-9C035B5EA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5256">
            <a:off x="3753855" y="2569617"/>
            <a:ext cx="1551226" cy="1551226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F4C386D-1E3B-B374-192C-A083455AA32D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1AE8ACD-964E-FA1B-D20C-6FB72EF59BFB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908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9EABDB-69DA-BD07-2770-A0F9471FC375}"/>
              </a:ext>
            </a:extLst>
          </p:cNvPr>
          <p:cNvGrpSpPr/>
          <p:nvPr/>
        </p:nvGrpSpPr>
        <p:grpSpPr>
          <a:xfrm>
            <a:off x="3835717" y="1646242"/>
            <a:ext cx="4520565" cy="3278414"/>
            <a:chOff x="4157273" y="1214718"/>
            <a:chExt cx="3877459" cy="2812019"/>
          </a:xfrm>
        </p:grpSpPr>
        <p:pic>
          <p:nvPicPr>
            <p:cNvPr id="3" name="그림 2" descr="인간의 얼굴, 미소, 의류, 만화 영화이(가) 표시된 사진&#10;&#10;자동 생성된 설명">
              <a:extLst>
                <a:ext uri="{FF2B5EF4-FFF2-40B4-BE49-F238E27FC236}">
                  <a16:creationId xmlns:a16="http://schemas.microsoft.com/office/drawing/2014/main" id="{EEB37405-CFBB-A7CE-F606-95E5A2E21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8859" y="1214718"/>
              <a:ext cx="2214282" cy="221428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ABEEEDE-BD26-4844-82B4-E8603C876338}"/>
                </a:ext>
              </a:extLst>
            </p:cNvPr>
            <p:cNvSpPr txBox="1"/>
            <p:nvPr/>
          </p:nvSpPr>
          <p:spPr>
            <a:xfrm>
              <a:off x="4157273" y="3101031"/>
              <a:ext cx="3877459" cy="83657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52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THANK YOU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B6BB89C-B9DB-4F53-B140-BA23282F5740}"/>
                </a:ext>
              </a:extLst>
            </p:cNvPr>
            <p:cNvSpPr txBox="1"/>
            <p:nvPr/>
          </p:nvSpPr>
          <p:spPr>
            <a:xfrm>
              <a:off x="4686304" y="3821108"/>
              <a:ext cx="2819390" cy="205629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dist"/>
              <a:r>
                <a:rPr lang="en-US" altLang="ko-KR" sz="11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END OF DOCUMENT</a:t>
              </a:r>
              <a:endParaRPr lang="ko-KR" altLang="en-US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C3F4493-EA81-517F-A3D4-ADD19AFD1FB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C85A118-3A3B-7115-E732-82481FE9DF3A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465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B802E3F-0C10-60D1-A5BE-87E6354C8862}"/>
              </a:ext>
            </a:extLst>
          </p:cNvPr>
          <p:cNvSpPr txBox="1"/>
          <p:nvPr/>
        </p:nvSpPr>
        <p:spPr>
          <a:xfrm>
            <a:off x="2039484" y="2479325"/>
            <a:ext cx="132105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Customers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39C5EF-A5B7-B5C9-5657-30A399E8BB2E}"/>
              </a:ext>
            </a:extLst>
          </p:cNvPr>
          <p:cNvSpPr txBox="1"/>
          <p:nvPr/>
        </p:nvSpPr>
        <p:spPr>
          <a:xfrm>
            <a:off x="6401153" y="2491704"/>
            <a:ext cx="153175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Orderdetails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CBD06E-4252-3ECA-59EB-CF13FC67B3E5}"/>
              </a:ext>
            </a:extLst>
          </p:cNvPr>
          <p:cNvSpPr txBox="1"/>
          <p:nvPr/>
        </p:nvSpPr>
        <p:spPr>
          <a:xfrm>
            <a:off x="8900162" y="2485916"/>
            <a:ext cx="1081052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Payments</a:t>
            </a:r>
            <a:endParaRPr lang="ko-KR" altLang="en-US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964E67-AB70-2634-0B9B-0A4B75E37AF5}"/>
              </a:ext>
            </a:extLst>
          </p:cNvPr>
          <p:cNvGrpSpPr/>
          <p:nvPr/>
        </p:nvGrpSpPr>
        <p:grpSpPr>
          <a:xfrm>
            <a:off x="727148" y="750873"/>
            <a:ext cx="3422003" cy="689550"/>
            <a:chOff x="727148" y="750873"/>
            <a:chExt cx="3422003" cy="6895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E86EF6-A726-CDBA-4EF8-42CC10FDD9CB}"/>
                </a:ext>
              </a:extLst>
            </p:cNvPr>
            <p:cNvSpPr txBox="1"/>
            <p:nvPr/>
          </p:nvSpPr>
          <p:spPr>
            <a:xfrm>
              <a:off x="1250871" y="804733"/>
              <a:ext cx="2898280" cy="39029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23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테이블 구조 </a:t>
              </a:r>
              <a:r>
                <a:rPr lang="en-US" altLang="ko-KR" sz="23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&amp; </a:t>
              </a:r>
              <a:r>
                <a:rPr lang="ko-KR" altLang="en-US" sz="23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데이터 성격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237D1B-51C5-0B2B-3B4D-7D3E9A9003C0}"/>
                </a:ext>
              </a:extLst>
            </p:cNvPr>
            <p:cNvSpPr txBox="1"/>
            <p:nvPr/>
          </p:nvSpPr>
          <p:spPr>
            <a:xfrm>
              <a:off x="1250871" y="1152912"/>
              <a:ext cx="1519056" cy="28751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 spc="-8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r>
                <a:rPr lang="ko-KR" altLang="en-US" sz="150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현실 세계와의 연관성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8636AD-1D75-D6FD-DC79-ECB2C65592D4}"/>
                </a:ext>
              </a:extLst>
            </p:cNvPr>
            <p:cNvSpPr txBox="1"/>
            <p:nvPr/>
          </p:nvSpPr>
          <p:spPr>
            <a:xfrm>
              <a:off x="727148" y="750873"/>
              <a:ext cx="500187" cy="49801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3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51C4A48-C1A0-4859-B6E5-E3E169B594B6}"/>
              </a:ext>
            </a:extLst>
          </p:cNvPr>
          <p:cNvSpPr/>
          <p:nvPr/>
        </p:nvSpPr>
        <p:spPr>
          <a:xfrm>
            <a:off x="1496332" y="2868622"/>
            <a:ext cx="9218999" cy="1624519"/>
          </a:xfrm>
          <a:prstGeom prst="roundRect">
            <a:avLst>
              <a:gd name="adj" fmla="val 200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265F85E-0880-9335-CAD4-4B61D4C1A1FD}"/>
              </a:ext>
            </a:extLst>
          </p:cNvPr>
          <p:cNvGrpSpPr/>
          <p:nvPr/>
        </p:nvGrpSpPr>
        <p:grpSpPr>
          <a:xfrm>
            <a:off x="3869116" y="4594069"/>
            <a:ext cx="2099072" cy="555458"/>
            <a:chOff x="6160164" y="4608868"/>
            <a:chExt cx="2099072" cy="55545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246B639-F9F7-4D39-BBA7-8845310E5C22}"/>
                </a:ext>
              </a:extLst>
            </p:cNvPr>
            <p:cNvSpPr txBox="1"/>
            <p:nvPr/>
          </p:nvSpPr>
          <p:spPr>
            <a:xfrm>
              <a:off x="6705530" y="4608868"/>
              <a:ext cx="1008340" cy="31335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주문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정보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D1A089F-4F46-4D7E-A8EE-4A6A9FAE4322}"/>
                </a:ext>
              </a:extLst>
            </p:cNvPr>
            <p:cNvSpPr txBox="1"/>
            <p:nvPr/>
          </p:nvSpPr>
          <p:spPr>
            <a:xfrm>
              <a:off x="6160164" y="4927920"/>
              <a:ext cx="2099072" cy="236406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주문 세부 항목 관리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AD0C704-8B58-686D-92AB-4F5C6BF936E5}"/>
              </a:ext>
            </a:extLst>
          </p:cNvPr>
          <p:cNvGrpSpPr/>
          <p:nvPr/>
        </p:nvGrpSpPr>
        <p:grpSpPr>
          <a:xfrm>
            <a:off x="8442264" y="4601838"/>
            <a:ext cx="2005871" cy="550346"/>
            <a:chOff x="8301512" y="4591445"/>
            <a:chExt cx="2005871" cy="55034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3CEE78F-38F2-4094-9FDB-D945FCD10645}"/>
                </a:ext>
              </a:extLst>
            </p:cNvPr>
            <p:cNvSpPr txBox="1"/>
            <p:nvPr/>
          </p:nvSpPr>
          <p:spPr>
            <a:xfrm>
              <a:off x="8843078" y="4591445"/>
              <a:ext cx="912160" cy="31335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결제 정보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8BB3F91-FB9F-4644-81B3-F1F17FB0C968}"/>
                </a:ext>
              </a:extLst>
            </p:cNvPr>
            <p:cNvSpPr txBox="1"/>
            <p:nvPr/>
          </p:nvSpPr>
          <p:spPr>
            <a:xfrm>
              <a:off x="8301512" y="4905385"/>
              <a:ext cx="2005871" cy="236406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결제 정보 관리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41B426-ECB6-64CF-7192-9C021426007A}"/>
              </a:ext>
            </a:extLst>
          </p:cNvPr>
          <p:cNvGrpSpPr/>
          <p:nvPr/>
        </p:nvGrpSpPr>
        <p:grpSpPr>
          <a:xfrm>
            <a:off x="1629863" y="4596380"/>
            <a:ext cx="2134926" cy="545972"/>
            <a:chOff x="1858848" y="4595229"/>
            <a:chExt cx="2134926" cy="54597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D5DC9F-E505-C7B8-6967-B8DBD16A60DC}"/>
                </a:ext>
              </a:extLst>
            </p:cNvPr>
            <p:cNvSpPr txBox="1"/>
            <p:nvPr/>
          </p:nvSpPr>
          <p:spPr>
            <a:xfrm>
              <a:off x="2423704" y="4595229"/>
              <a:ext cx="1008340" cy="31335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고객 정보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0BBBDA-8FC2-C083-E7F4-FF84AD8ACA10}"/>
                </a:ext>
              </a:extLst>
            </p:cNvPr>
            <p:cNvSpPr txBox="1"/>
            <p:nvPr/>
          </p:nvSpPr>
          <p:spPr>
            <a:xfrm>
              <a:off x="1858848" y="4904795"/>
              <a:ext cx="2134926" cy="236406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주문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/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결제 관리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7BE151-D94F-D78A-D206-93D5D7617583}"/>
              </a:ext>
            </a:extLst>
          </p:cNvPr>
          <p:cNvGrpSpPr/>
          <p:nvPr/>
        </p:nvGrpSpPr>
        <p:grpSpPr>
          <a:xfrm>
            <a:off x="2068014" y="3081635"/>
            <a:ext cx="7984204" cy="1232892"/>
            <a:chOff x="1683845" y="3062855"/>
            <a:chExt cx="7984204" cy="1232892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A836253D-D6D2-4836-A9DE-B6500FAD4899}"/>
                </a:ext>
              </a:extLst>
            </p:cNvPr>
            <p:cNvSpPr/>
            <p:nvPr/>
          </p:nvSpPr>
          <p:spPr>
            <a:xfrm>
              <a:off x="3892317" y="3062855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>
                <a:ea typeface="Noto Sans KR Regular" panose="020B0500000000000000" pitchFamily="34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DEC91A7C-1D6E-405F-8814-CD75614FE927}"/>
                </a:ext>
              </a:extLst>
            </p:cNvPr>
            <p:cNvSpPr/>
            <p:nvPr/>
          </p:nvSpPr>
          <p:spPr>
            <a:xfrm>
              <a:off x="6167004" y="3062855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F1A9447F-2910-4C19-AEA1-5A0A21FE8664}"/>
                </a:ext>
              </a:extLst>
            </p:cNvPr>
            <p:cNvSpPr/>
            <p:nvPr/>
          </p:nvSpPr>
          <p:spPr>
            <a:xfrm>
              <a:off x="8444989" y="3072687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3FBA67B-CCF5-6AAC-7279-68396CF7B581}"/>
                </a:ext>
              </a:extLst>
            </p:cNvPr>
            <p:cNvSpPr/>
            <p:nvPr/>
          </p:nvSpPr>
          <p:spPr>
            <a:xfrm>
              <a:off x="1683845" y="3062855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4044CCA1-EC86-C796-D6D8-E64DA58A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249" y="3344822"/>
            <a:ext cx="648379" cy="64837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ABA8047-53F7-F154-E50E-78B3FABED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263" y="3327379"/>
            <a:ext cx="727687" cy="72768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E8C0197-515A-BB19-B957-17D30E533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8612" y="3358181"/>
            <a:ext cx="654507" cy="6545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224865-60AA-C3A4-22F8-4BBB28F70F35}"/>
              </a:ext>
            </a:extLst>
          </p:cNvPr>
          <p:cNvSpPr txBox="1"/>
          <p:nvPr/>
        </p:nvSpPr>
        <p:spPr>
          <a:xfrm>
            <a:off x="4480986" y="2481329"/>
            <a:ext cx="88189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Orders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2CFA49-47DC-65A9-F8B4-2BE592CF0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414" y="3385107"/>
            <a:ext cx="649020" cy="64902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80E6B1-24BC-7087-3941-B10C8DF9A869}"/>
              </a:ext>
            </a:extLst>
          </p:cNvPr>
          <p:cNvGrpSpPr/>
          <p:nvPr/>
        </p:nvGrpSpPr>
        <p:grpSpPr>
          <a:xfrm>
            <a:off x="6070444" y="4596380"/>
            <a:ext cx="2134926" cy="553147"/>
            <a:chOff x="3943307" y="4604514"/>
            <a:chExt cx="2134926" cy="55314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DC1554-B6CE-4814-B293-5F436CA7087F}"/>
                </a:ext>
              </a:extLst>
            </p:cNvPr>
            <p:cNvSpPr txBox="1"/>
            <p:nvPr/>
          </p:nvSpPr>
          <p:spPr>
            <a:xfrm>
              <a:off x="4293653" y="4604514"/>
              <a:ext cx="1431533" cy="31335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주문상세 정보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1F8EE5-1C35-4DB7-9E16-8EE8FBBF7E67}"/>
                </a:ext>
              </a:extLst>
            </p:cNvPr>
            <p:cNvSpPr txBox="1"/>
            <p:nvPr/>
          </p:nvSpPr>
          <p:spPr>
            <a:xfrm>
              <a:off x="3943307" y="4921255"/>
              <a:ext cx="2134926" cy="236406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/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주문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/</a:t>
              </a:r>
              <a:r>
                <a:rPr lang="ko-KR" altLang="en-US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제품 세부정보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954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2D4C42-2EBF-C0C8-2D29-52A5E815221C}"/>
              </a:ext>
            </a:extLst>
          </p:cNvPr>
          <p:cNvGrpSpPr/>
          <p:nvPr/>
        </p:nvGrpSpPr>
        <p:grpSpPr>
          <a:xfrm>
            <a:off x="736720" y="733779"/>
            <a:ext cx="2073104" cy="498016"/>
            <a:chOff x="727148" y="750873"/>
            <a:chExt cx="2073104" cy="4980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AF52C0-3B09-3BB3-B13E-F2D94EE29988}"/>
                </a:ext>
              </a:extLst>
            </p:cNvPr>
            <p:cNvSpPr txBox="1"/>
            <p:nvPr/>
          </p:nvSpPr>
          <p:spPr>
            <a:xfrm>
              <a:off x="1227335" y="784669"/>
              <a:ext cx="1572917" cy="39029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23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테이블의 관계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0AA46C-6BAA-6A29-0465-1642DD4BD316}"/>
                </a:ext>
              </a:extLst>
            </p:cNvPr>
            <p:cNvSpPr txBox="1"/>
            <p:nvPr/>
          </p:nvSpPr>
          <p:spPr>
            <a:xfrm>
              <a:off x="727148" y="750873"/>
              <a:ext cx="500187" cy="49801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3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pic>
        <p:nvPicPr>
          <p:cNvPr id="27" name="그림 2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EEBFB93-ACC8-37B7-0761-B0ABBC705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11" y="606974"/>
            <a:ext cx="5607067" cy="564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DC0EC92-79E2-A2FE-C596-72E9D40F1ED9}"/>
              </a:ext>
            </a:extLst>
          </p:cNvPr>
          <p:cNvCxnSpPr/>
          <p:nvPr/>
        </p:nvCxnSpPr>
        <p:spPr>
          <a:xfrm>
            <a:off x="3165303" y="4879597"/>
            <a:ext cx="2470684" cy="0"/>
          </a:xfrm>
          <a:prstGeom prst="line">
            <a:avLst/>
          </a:prstGeom>
          <a:ln w="22225" cap="rnd">
            <a:solidFill>
              <a:srgbClr val="2A2A2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1268215-DD0D-0D02-4928-86B14736DCBA}"/>
              </a:ext>
            </a:extLst>
          </p:cNvPr>
          <p:cNvCxnSpPr/>
          <p:nvPr/>
        </p:nvCxnSpPr>
        <p:spPr>
          <a:xfrm>
            <a:off x="6382822" y="4879597"/>
            <a:ext cx="2470684" cy="0"/>
          </a:xfrm>
          <a:prstGeom prst="line">
            <a:avLst/>
          </a:prstGeom>
          <a:ln w="22225" cap="rnd">
            <a:solidFill>
              <a:srgbClr val="2A2A2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D18AD93-F323-5C8E-BEC9-8CAECB449D1B}"/>
              </a:ext>
            </a:extLst>
          </p:cNvPr>
          <p:cNvCxnSpPr>
            <a:cxnSpLocks/>
          </p:cNvCxnSpPr>
          <p:nvPr/>
        </p:nvCxnSpPr>
        <p:spPr>
          <a:xfrm flipV="1">
            <a:off x="5596748" y="2592319"/>
            <a:ext cx="0" cy="1095494"/>
          </a:xfrm>
          <a:prstGeom prst="line">
            <a:avLst/>
          </a:prstGeom>
          <a:ln w="22225" cap="rnd">
            <a:solidFill>
              <a:srgbClr val="2A2A2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2D4C42-2EBF-C0C8-2D29-52A5E815221C}"/>
              </a:ext>
            </a:extLst>
          </p:cNvPr>
          <p:cNvGrpSpPr/>
          <p:nvPr/>
        </p:nvGrpSpPr>
        <p:grpSpPr>
          <a:xfrm>
            <a:off x="736720" y="733779"/>
            <a:ext cx="1819114" cy="498016"/>
            <a:chOff x="727148" y="750873"/>
            <a:chExt cx="1819114" cy="4980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AF52C0-3B09-3BB3-B13E-F2D94EE29988}"/>
                </a:ext>
              </a:extLst>
            </p:cNvPr>
            <p:cNvSpPr txBox="1"/>
            <p:nvPr/>
          </p:nvSpPr>
          <p:spPr>
            <a:xfrm>
              <a:off x="1205139" y="784669"/>
              <a:ext cx="1341123" cy="39029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23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회사 조직도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0AA46C-6BAA-6A29-0465-1642DD4BD316}"/>
                </a:ext>
              </a:extLst>
            </p:cNvPr>
            <p:cNvSpPr txBox="1"/>
            <p:nvPr/>
          </p:nvSpPr>
          <p:spPr>
            <a:xfrm>
              <a:off x="727148" y="750873"/>
              <a:ext cx="500187" cy="49801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3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6818430" y="1456844"/>
            <a:ext cx="1515637" cy="620363"/>
          </a:xfrm>
          <a:prstGeom prst="roundRect">
            <a:avLst/>
          </a:prstGeom>
          <a:noFill/>
          <a:ln w="25400" cap="rnd">
            <a:solidFill>
              <a:srgbClr val="20386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President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cxnSp>
        <p:nvCxnSpPr>
          <p:cNvPr id="9" name="직선 연결선 8"/>
          <p:cNvCxnSpPr>
            <a:cxnSpLocks/>
            <a:stCxn id="7" idx="2"/>
          </p:cNvCxnSpPr>
          <p:nvPr/>
        </p:nvCxnSpPr>
        <p:spPr>
          <a:xfrm>
            <a:off x="7576249" y="2077207"/>
            <a:ext cx="0" cy="515112"/>
          </a:xfrm>
          <a:prstGeom prst="line">
            <a:avLst/>
          </a:prstGeom>
          <a:ln w="22225" cap="rnd">
            <a:solidFill>
              <a:srgbClr val="20386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4408448" y="2877351"/>
            <a:ext cx="1753904" cy="515112"/>
          </a:xfrm>
          <a:prstGeom prst="roundRect">
            <a:avLst/>
          </a:prstGeom>
          <a:solidFill>
            <a:srgbClr val="EDEDED"/>
          </a:solidFill>
          <a:ln w="25400" cap="rnd">
            <a:solidFill>
              <a:srgbClr val="20386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VP Sales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452113" y="2882719"/>
            <a:ext cx="1753904" cy="515112"/>
          </a:xfrm>
          <a:prstGeom prst="roundRect">
            <a:avLst/>
          </a:prstGeom>
          <a:noFill/>
          <a:ln w="25400" cap="rnd">
            <a:solidFill>
              <a:srgbClr val="20386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VP Marketing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cxnSp>
        <p:nvCxnSpPr>
          <p:cNvPr id="31" name="직선 연결선 30"/>
          <p:cNvCxnSpPr>
            <a:cxnSpLocks/>
          </p:cNvCxnSpPr>
          <p:nvPr/>
        </p:nvCxnSpPr>
        <p:spPr>
          <a:xfrm flipV="1">
            <a:off x="10626288" y="2592319"/>
            <a:ext cx="0" cy="277096"/>
          </a:xfrm>
          <a:prstGeom prst="line">
            <a:avLst/>
          </a:prstGeom>
          <a:ln w="22225" cap="rnd">
            <a:solidFill>
              <a:srgbClr val="20386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/>
          <p:cNvGrpSpPr/>
          <p:nvPr/>
        </p:nvGrpSpPr>
        <p:grpSpPr>
          <a:xfrm>
            <a:off x="6197977" y="3687813"/>
            <a:ext cx="2839872" cy="1384951"/>
            <a:chOff x="6507297" y="2973684"/>
            <a:chExt cx="2839872" cy="1384951"/>
          </a:xfrm>
          <a:solidFill>
            <a:schemeClr val="accent1">
              <a:lumMod val="75000"/>
            </a:schemeClr>
          </a:solidFill>
        </p:grpSpPr>
        <p:grpSp>
          <p:nvGrpSpPr>
            <p:cNvPr id="39" name="그룹 38"/>
            <p:cNvGrpSpPr/>
            <p:nvPr/>
          </p:nvGrpSpPr>
          <p:grpSpPr>
            <a:xfrm>
              <a:off x="7327860" y="2973684"/>
              <a:ext cx="1130013" cy="789262"/>
              <a:chOff x="3830168" y="1785804"/>
              <a:chExt cx="1130013" cy="789262"/>
            </a:xfrm>
            <a:grpFill/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3830168" y="2059954"/>
                <a:ext cx="1130013" cy="515112"/>
              </a:xfrm>
              <a:prstGeom prst="roundRect">
                <a:avLst/>
              </a:prstGeom>
              <a:grpFill/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Sales Manager (NA)</a:t>
                </a:r>
                <a:endParaRPr lang="ko-KR" altLang="en-US" sz="11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  <p:cxnSp>
            <p:nvCxnSpPr>
              <p:cNvPr id="41" name="직선 연결선 40"/>
              <p:cNvCxnSpPr>
                <a:cxnSpLocks/>
                <a:stCxn id="40" idx="0"/>
              </p:cNvCxnSpPr>
              <p:nvPr/>
            </p:nvCxnSpPr>
            <p:spPr>
              <a:xfrm flipV="1">
                <a:off x="4395175" y="1785804"/>
                <a:ext cx="0" cy="274150"/>
              </a:xfrm>
              <a:prstGeom prst="line">
                <a:avLst/>
              </a:prstGeom>
              <a:grpFill/>
              <a:ln w="2222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그룹 145"/>
            <p:cNvGrpSpPr/>
            <p:nvPr/>
          </p:nvGrpSpPr>
          <p:grpSpPr>
            <a:xfrm>
              <a:off x="6507297" y="3764315"/>
              <a:ext cx="2839872" cy="594320"/>
              <a:chOff x="6580641" y="3748908"/>
              <a:chExt cx="2839872" cy="594320"/>
            </a:xfrm>
            <a:grpFill/>
          </p:grpSpPr>
          <p:grpSp>
            <p:nvGrpSpPr>
              <p:cNvPr id="46" name="그룹 45"/>
              <p:cNvGrpSpPr/>
              <p:nvPr/>
            </p:nvGrpSpPr>
            <p:grpSpPr>
              <a:xfrm>
                <a:off x="7985140" y="3748908"/>
                <a:ext cx="459747" cy="594320"/>
                <a:chOff x="3610249" y="1771478"/>
                <a:chExt cx="1264418" cy="803588"/>
              </a:xfrm>
              <a:grpFill/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3809895" y="2059954"/>
                  <a:ext cx="1064772" cy="515112"/>
                </a:xfrm>
                <a:prstGeom prst="roundRect">
                  <a:avLst/>
                </a:prstGeom>
                <a:grpFill/>
                <a:ln w="3175"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100" spc="-8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LG Smart UI SemiBold" panose="020B0700000101010101" pitchFamily="50" charset="-127"/>
                      <a:ea typeface="LG Smart UI SemiBold" panose="020B0700000101010101" pitchFamily="50" charset="-127"/>
                    </a:rPr>
                    <a:t>Sales Rep</a:t>
                  </a:r>
                  <a:endParaRPr lang="ko-KR" altLang="en-US" sz="11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endParaRPr>
                </a:p>
              </p:txBody>
            </p:sp>
            <p:cxnSp>
              <p:nvCxnSpPr>
                <p:cNvPr id="48" name="직선 연결선 47"/>
                <p:cNvCxnSpPr>
                  <a:cxnSpLocks/>
                </p:cNvCxnSpPr>
                <p:nvPr/>
              </p:nvCxnSpPr>
              <p:spPr>
                <a:xfrm flipV="1">
                  <a:off x="3610249" y="1771478"/>
                  <a:ext cx="0" cy="546033"/>
                </a:xfrm>
                <a:prstGeom prst="line">
                  <a:avLst/>
                </a:prstGeom>
                <a:grpFill/>
                <a:ln w="22225" cap="rnd">
                  <a:solidFill>
                    <a:srgbClr val="2A2A2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모서리가 둥근 직사각형 49"/>
              <p:cNvSpPr/>
              <p:nvPr/>
            </p:nvSpPr>
            <p:spPr>
              <a:xfrm>
                <a:off x="8573469" y="3962260"/>
                <a:ext cx="368686" cy="380968"/>
              </a:xfrm>
              <a:prstGeom prst="roundRect">
                <a:avLst/>
              </a:prstGeom>
              <a:grpFill/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Sales Rep</a:t>
                </a:r>
                <a:endParaRPr lang="ko-KR" altLang="en-US" sz="11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7555509" y="3962260"/>
                <a:ext cx="369690" cy="380968"/>
              </a:xfrm>
              <a:prstGeom prst="roundRect">
                <a:avLst/>
              </a:prstGeom>
              <a:grpFill/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Sales Rep</a:t>
                </a:r>
                <a:endParaRPr lang="ko-KR" altLang="en-US" sz="11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  <p:sp>
            <p:nvSpPr>
              <p:cNvPr id="77" name="모서리가 둥근 직사각형 76"/>
              <p:cNvSpPr/>
              <p:nvPr/>
            </p:nvSpPr>
            <p:spPr>
              <a:xfrm>
                <a:off x="7064215" y="3962260"/>
                <a:ext cx="369690" cy="380968"/>
              </a:xfrm>
              <a:prstGeom prst="roundRect">
                <a:avLst/>
              </a:prstGeom>
              <a:grpFill/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Sales Rep</a:t>
                </a:r>
                <a:endParaRPr lang="ko-KR" altLang="en-US" sz="11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  <p:sp>
            <p:nvSpPr>
              <p:cNvPr id="79" name="모서리가 둥근 직사각형 78"/>
              <p:cNvSpPr/>
              <p:nvPr/>
            </p:nvSpPr>
            <p:spPr>
              <a:xfrm>
                <a:off x="9051827" y="3962260"/>
                <a:ext cx="368686" cy="380968"/>
              </a:xfrm>
              <a:prstGeom prst="roundRect">
                <a:avLst/>
              </a:prstGeom>
              <a:grpFill/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Sales Rep</a:t>
                </a:r>
                <a:endParaRPr lang="ko-KR" altLang="en-US" sz="11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  <p:sp>
            <p:nvSpPr>
              <p:cNvPr id="83" name="모서리가 둥근 직사각형 82"/>
              <p:cNvSpPr/>
              <p:nvPr/>
            </p:nvSpPr>
            <p:spPr>
              <a:xfrm>
                <a:off x="6580641" y="3962260"/>
                <a:ext cx="369690" cy="380968"/>
              </a:xfrm>
              <a:prstGeom prst="roundRect">
                <a:avLst/>
              </a:prstGeom>
              <a:grpFill/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Sales Rep</a:t>
                </a:r>
                <a:endParaRPr lang="ko-KR" altLang="en-US" sz="11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541945-AB9D-8236-DC06-F0621F7B4176}"/>
              </a:ext>
            </a:extLst>
          </p:cNvPr>
          <p:cNvGrpSpPr/>
          <p:nvPr/>
        </p:nvGrpSpPr>
        <p:grpSpPr>
          <a:xfrm>
            <a:off x="985982" y="3687813"/>
            <a:ext cx="1386646" cy="1363803"/>
            <a:chOff x="845021" y="3682487"/>
            <a:chExt cx="1386646" cy="1363803"/>
          </a:xfrm>
          <a:solidFill>
            <a:schemeClr val="accent1">
              <a:lumMod val="75000"/>
            </a:schemeClr>
          </a:solidFill>
        </p:grpSpPr>
        <p:sp>
          <p:nvSpPr>
            <p:cNvPr id="114" name="모서리가 둥근 직사각형 113"/>
            <p:cNvSpPr/>
            <p:nvPr/>
          </p:nvSpPr>
          <p:spPr>
            <a:xfrm>
              <a:off x="845021" y="4664737"/>
              <a:ext cx="369690" cy="380968"/>
            </a:xfrm>
            <a:prstGeom prst="roundRect">
              <a:avLst/>
            </a:prstGeom>
            <a:grpFill/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Sales Rep</a:t>
              </a:r>
              <a:endParaRPr lang="ko-KR" altLang="en-US" sz="11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972310" y="3682487"/>
              <a:ext cx="1130013" cy="788295"/>
              <a:chOff x="3499339" y="1877181"/>
              <a:chExt cx="1130013" cy="788295"/>
            </a:xfrm>
            <a:grpFill/>
          </p:grpSpPr>
          <p:sp>
            <p:nvSpPr>
              <p:cNvPr id="34" name="모서리가 둥근 직사각형 33"/>
              <p:cNvSpPr/>
              <p:nvPr/>
            </p:nvSpPr>
            <p:spPr>
              <a:xfrm>
                <a:off x="3499339" y="2150364"/>
                <a:ext cx="1130013" cy="515112"/>
              </a:xfrm>
              <a:prstGeom prst="roundRect">
                <a:avLst/>
              </a:prstGeom>
              <a:grpFill/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Sales Manager (APAC)</a:t>
                </a:r>
                <a:endParaRPr lang="ko-KR" altLang="en-US" sz="11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  <p:cxnSp>
            <p:nvCxnSpPr>
              <p:cNvPr id="35" name="직선 연결선 34"/>
              <p:cNvCxnSpPr>
                <a:cxnSpLocks/>
                <a:stCxn id="34" idx="0"/>
              </p:cNvCxnSpPr>
              <p:nvPr/>
            </p:nvCxnSpPr>
            <p:spPr>
              <a:xfrm flipV="1">
                <a:off x="4064346" y="1877181"/>
                <a:ext cx="0" cy="273183"/>
              </a:xfrm>
              <a:prstGeom prst="line">
                <a:avLst/>
              </a:prstGeom>
              <a:grpFill/>
              <a:ln w="2222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그룹 108"/>
            <p:cNvGrpSpPr/>
            <p:nvPr/>
          </p:nvGrpSpPr>
          <p:grpSpPr>
            <a:xfrm>
              <a:off x="1348267" y="4466570"/>
              <a:ext cx="381109" cy="579720"/>
              <a:chOff x="3830168" y="1791219"/>
              <a:chExt cx="1130013" cy="783847"/>
            </a:xfrm>
            <a:grpFill/>
          </p:grpSpPr>
          <p:sp>
            <p:nvSpPr>
              <p:cNvPr id="110" name="모서리가 둥근 직사각형 109"/>
              <p:cNvSpPr/>
              <p:nvPr/>
            </p:nvSpPr>
            <p:spPr>
              <a:xfrm>
                <a:off x="3830168" y="2059954"/>
                <a:ext cx="1130013" cy="515112"/>
              </a:xfrm>
              <a:prstGeom prst="roundRect">
                <a:avLst/>
              </a:prstGeom>
              <a:grpFill/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Sales Rep</a:t>
                </a:r>
                <a:endParaRPr lang="ko-KR" altLang="en-US" sz="11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  <p:cxnSp>
            <p:nvCxnSpPr>
              <p:cNvPr id="111" name="직선 연결선 110"/>
              <p:cNvCxnSpPr>
                <a:stCxn id="110" idx="0"/>
              </p:cNvCxnSpPr>
              <p:nvPr/>
            </p:nvCxnSpPr>
            <p:spPr>
              <a:xfrm flipV="1">
                <a:off x="4395175" y="1791219"/>
                <a:ext cx="4824" cy="268735"/>
              </a:xfrm>
              <a:prstGeom prst="line">
                <a:avLst/>
              </a:prstGeom>
              <a:grpFill/>
              <a:ln w="2222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모서리가 둥근 직사각형 111"/>
            <p:cNvSpPr/>
            <p:nvPr/>
          </p:nvSpPr>
          <p:spPr>
            <a:xfrm>
              <a:off x="1862981" y="4664737"/>
              <a:ext cx="368686" cy="380968"/>
            </a:xfrm>
            <a:prstGeom prst="roundRect">
              <a:avLst/>
            </a:prstGeom>
            <a:grpFill/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Sales Rep</a:t>
              </a:r>
              <a:endParaRPr lang="ko-KR" altLang="en-US" sz="11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cxnSp>
          <p:nvCxnSpPr>
            <p:cNvPr id="113" name="직선 연결선 112"/>
            <p:cNvCxnSpPr>
              <a:stCxn id="112" idx="1"/>
              <a:endCxn id="110" idx="3"/>
            </p:cNvCxnSpPr>
            <p:nvPr/>
          </p:nvCxnSpPr>
          <p:spPr>
            <a:xfrm flipH="1">
              <a:off x="1729376" y="4855221"/>
              <a:ext cx="133605" cy="585"/>
            </a:xfrm>
            <a:prstGeom prst="line">
              <a:avLst/>
            </a:prstGeom>
            <a:grpFill/>
            <a:ln w="22225" cap="rnd">
              <a:solidFill>
                <a:srgbClr val="2A2A2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>
              <a:stCxn id="110" idx="1"/>
              <a:endCxn id="114" idx="3"/>
            </p:cNvCxnSpPr>
            <p:nvPr/>
          </p:nvCxnSpPr>
          <p:spPr>
            <a:xfrm flipH="1" flipV="1">
              <a:off x="1214711" y="4855221"/>
              <a:ext cx="133556" cy="585"/>
            </a:xfrm>
            <a:prstGeom prst="line">
              <a:avLst/>
            </a:prstGeom>
            <a:grpFill/>
            <a:ln w="22225" cap="rnd">
              <a:solidFill>
                <a:srgbClr val="2A2A2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그룹 173"/>
          <p:cNvGrpSpPr/>
          <p:nvPr/>
        </p:nvGrpSpPr>
        <p:grpSpPr>
          <a:xfrm>
            <a:off x="2923554" y="3694596"/>
            <a:ext cx="2839872" cy="1369156"/>
            <a:chOff x="2913563" y="2976395"/>
            <a:chExt cx="2839872" cy="1369156"/>
          </a:xfrm>
          <a:solidFill>
            <a:schemeClr val="accent1">
              <a:lumMod val="75000"/>
            </a:schemeClr>
          </a:solidFill>
        </p:grpSpPr>
        <p:grpSp>
          <p:nvGrpSpPr>
            <p:cNvPr id="36" name="그룹 35"/>
            <p:cNvGrpSpPr/>
            <p:nvPr/>
          </p:nvGrpSpPr>
          <p:grpSpPr>
            <a:xfrm>
              <a:off x="3749028" y="2976395"/>
              <a:ext cx="1130013" cy="783847"/>
              <a:chOff x="5094707" y="1729229"/>
              <a:chExt cx="1130013" cy="783847"/>
            </a:xfrm>
            <a:grpFill/>
          </p:grpSpPr>
          <p:sp>
            <p:nvSpPr>
              <p:cNvPr id="37" name="모서리가 둥근 직사각형 36"/>
              <p:cNvSpPr/>
              <p:nvPr/>
            </p:nvSpPr>
            <p:spPr>
              <a:xfrm>
                <a:off x="5094707" y="1997964"/>
                <a:ext cx="1130013" cy="515112"/>
              </a:xfrm>
              <a:prstGeom prst="roundRect">
                <a:avLst/>
              </a:prstGeom>
              <a:grpFill/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Sales Manager (EMEA)</a:t>
                </a:r>
                <a:endParaRPr lang="ko-KR" altLang="en-US" sz="11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  <p:cxnSp>
            <p:nvCxnSpPr>
              <p:cNvPr id="38" name="직선 연결선 37"/>
              <p:cNvCxnSpPr>
                <a:cxnSpLocks/>
              </p:cNvCxnSpPr>
              <p:nvPr/>
            </p:nvCxnSpPr>
            <p:spPr>
              <a:xfrm flipV="1">
                <a:off x="5664538" y="1729229"/>
                <a:ext cx="0" cy="266400"/>
              </a:xfrm>
              <a:prstGeom prst="line">
                <a:avLst/>
              </a:prstGeom>
              <a:grpFill/>
              <a:ln w="2222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그룹 151"/>
            <p:cNvGrpSpPr/>
            <p:nvPr/>
          </p:nvGrpSpPr>
          <p:grpSpPr>
            <a:xfrm>
              <a:off x="2913563" y="3735747"/>
              <a:ext cx="2839872" cy="609804"/>
              <a:chOff x="6580641" y="3733424"/>
              <a:chExt cx="2839872" cy="609804"/>
            </a:xfrm>
            <a:grpFill/>
          </p:grpSpPr>
          <p:grpSp>
            <p:nvGrpSpPr>
              <p:cNvPr id="153" name="그룹 152"/>
              <p:cNvGrpSpPr/>
              <p:nvPr/>
            </p:nvGrpSpPr>
            <p:grpSpPr>
              <a:xfrm>
                <a:off x="7991466" y="3733424"/>
                <a:ext cx="453421" cy="609803"/>
                <a:chOff x="3627647" y="1750543"/>
                <a:chExt cx="1247020" cy="824523"/>
              </a:xfrm>
              <a:grpFill/>
            </p:grpSpPr>
            <p:sp>
              <p:nvSpPr>
                <p:cNvPr id="164" name="모서리가 둥근 직사각형 163"/>
                <p:cNvSpPr/>
                <p:nvPr/>
              </p:nvSpPr>
              <p:spPr>
                <a:xfrm>
                  <a:off x="3809895" y="2059954"/>
                  <a:ext cx="1064772" cy="515112"/>
                </a:xfrm>
                <a:prstGeom prst="roundRect">
                  <a:avLst/>
                </a:prstGeom>
                <a:grpFill/>
                <a:ln w="3175"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100" spc="-8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LG Smart UI SemiBold" panose="020B0700000101010101" pitchFamily="50" charset="-127"/>
                      <a:ea typeface="LG Smart UI SemiBold" panose="020B0700000101010101" pitchFamily="50" charset="-127"/>
                    </a:rPr>
                    <a:t>Sales Rep</a:t>
                  </a:r>
                  <a:endParaRPr lang="ko-KR" altLang="en-US" sz="11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endParaRPr>
                </a:p>
              </p:txBody>
            </p:sp>
            <p:cxnSp>
              <p:nvCxnSpPr>
                <p:cNvPr id="165" name="직선 연결선 164"/>
                <p:cNvCxnSpPr>
                  <a:cxnSpLocks/>
                </p:cNvCxnSpPr>
                <p:nvPr/>
              </p:nvCxnSpPr>
              <p:spPr>
                <a:xfrm flipV="1">
                  <a:off x="3627647" y="1750543"/>
                  <a:ext cx="0" cy="559171"/>
                </a:xfrm>
                <a:prstGeom prst="line">
                  <a:avLst/>
                </a:prstGeom>
                <a:grpFill/>
                <a:ln w="22225" cap="rnd">
                  <a:solidFill>
                    <a:srgbClr val="2A2A2A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모서리가 둥근 직사각형 153"/>
              <p:cNvSpPr/>
              <p:nvPr/>
            </p:nvSpPr>
            <p:spPr>
              <a:xfrm>
                <a:off x="8573469" y="3962260"/>
                <a:ext cx="368686" cy="380968"/>
              </a:xfrm>
              <a:prstGeom prst="roundRect">
                <a:avLst/>
              </a:prstGeom>
              <a:grpFill/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Sales Rep</a:t>
                </a:r>
                <a:endParaRPr lang="ko-KR" altLang="en-US" sz="11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  <p:sp>
            <p:nvSpPr>
              <p:cNvPr id="156" name="모서리가 둥근 직사각형 155"/>
              <p:cNvSpPr/>
              <p:nvPr/>
            </p:nvSpPr>
            <p:spPr>
              <a:xfrm>
                <a:off x="7555509" y="3962260"/>
                <a:ext cx="369690" cy="380968"/>
              </a:xfrm>
              <a:prstGeom prst="roundRect">
                <a:avLst/>
              </a:prstGeom>
              <a:grpFill/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Sales Rep</a:t>
                </a:r>
                <a:endParaRPr lang="ko-KR" altLang="en-US" sz="11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  <p:sp>
            <p:nvSpPr>
              <p:cNvPr id="158" name="모서리가 둥근 직사각형 157"/>
              <p:cNvSpPr/>
              <p:nvPr/>
            </p:nvSpPr>
            <p:spPr>
              <a:xfrm>
                <a:off x="7064215" y="3962260"/>
                <a:ext cx="369690" cy="380968"/>
              </a:xfrm>
              <a:prstGeom prst="roundRect">
                <a:avLst/>
              </a:prstGeom>
              <a:grpFill/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Sales Rep</a:t>
                </a:r>
                <a:endParaRPr lang="ko-KR" altLang="en-US" sz="11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  <p:sp>
            <p:nvSpPr>
              <p:cNvPr id="160" name="모서리가 둥근 직사각형 159"/>
              <p:cNvSpPr/>
              <p:nvPr/>
            </p:nvSpPr>
            <p:spPr>
              <a:xfrm>
                <a:off x="9051827" y="3962260"/>
                <a:ext cx="368686" cy="380968"/>
              </a:xfrm>
              <a:prstGeom prst="roundRect">
                <a:avLst/>
              </a:prstGeom>
              <a:grpFill/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Sales Rep</a:t>
                </a:r>
                <a:endParaRPr lang="ko-KR" altLang="en-US" sz="11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  <p:sp>
            <p:nvSpPr>
              <p:cNvPr id="162" name="모서리가 둥근 직사각형 161"/>
              <p:cNvSpPr/>
              <p:nvPr/>
            </p:nvSpPr>
            <p:spPr>
              <a:xfrm>
                <a:off x="6580641" y="3962260"/>
                <a:ext cx="369690" cy="380968"/>
              </a:xfrm>
              <a:prstGeom prst="roundRect">
                <a:avLst/>
              </a:prstGeom>
              <a:grpFill/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Sales Rep</a:t>
                </a:r>
                <a:endParaRPr lang="ko-KR" altLang="en-US" sz="11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</p:grpSp>
      <p:grpSp>
        <p:nvGrpSpPr>
          <p:cNvPr id="175" name="그룹 174"/>
          <p:cNvGrpSpPr/>
          <p:nvPr/>
        </p:nvGrpSpPr>
        <p:grpSpPr>
          <a:xfrm>
            <a:off x="9576988" y="3690195"/>
            <a:ext cx="1012889" cy="1088697"/>
            <a:chOff x="10401373" y="2974251"/>
            <a:chExt cx="386516" cy="1088697"/>
          </a:xfrm>
          <a:solidFill>
            <a:schemeClr val="accent1">
              <a:lumMod val="75000"/>
            </a:schemeClr>
          </a:solidFill>
        </p:grpSpPr>
        <p:grpSp>
          <p:nvGrpSpPr>
            <p:cNvPr id="166" name="그룹 165"/>
            <p:cNvGrpSpPr/>
            <p:nvPr/>
          </p:nvGrpSpPr>
          <p:grpSpPr>
            <a:xfrm>
              <a:off x="10401373" y="2974251"/>
              <a:ext cx="381109" cy="1064887"/>
              <a:chOff x="3830168" y="1787385"/>
              <a:chExt cx="1130013" cy="1439848"/>
            </a:xfrm>
            <a:grpFill/>
          </p:grpSpPr>
          <p:cxnSp>
            <p:nvCxnSpPr>
              <p:cNvPr id="168" name="직선 연결선 167"/>
              <p:cNvCxnSpPr>
                <a:cxnSpLocks/>
              </p:cNvCxnSpPr>
              <p:nvPr/>
            </p:nvCxnSpPr>
            <p:spPr>
              <a:xfrm flipH="1" flipV="1">
                <a:off x="4400563" y="1787385"/>
                <a:ext cx="13338" cy="1439848"/>
              </a:xfrm>
              <a:prstGeom prst="line">
                <a:avLst/>
              </a:prstGeom>
              <a:grpFill/>
              <a:ln w="2222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모서리가 둥근 직사각형 166"/>
              <p:cNvSpPr/>
              <p:nvPr/>
            </p:nvSpPr>
            <p:spPr>
              <a:xfrm>
                <a:off x="3830168" y="2059954"/>
                <a:ext cx="1130013" cy="515112"/>
              </a:xfrm>
              <a:prstGeom prst="roundRect">
                <a:avLst/>
              </a:prstGeom>
              <a:grpFill/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LG Smart UI SemiBold" panose="020B0700000101010101" pitchFamily="50" charset="-127"/>
                    <a:ea typeface="LG Smart UI SemiBold" panose="020B0700000101010101" pitchFamily="50" charset="-127"/>
                  </a:rPr>
                  <a:t>Sales Rep</a:t>
                </a:r>
                <a:endParaRPr lang="ko-KR" altLang="en-US" sz="11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endParaRPr>
              </a:p>
            </p:txBody>
          </p:sp>
        </p:grpSp>
        <p:sp>
          <p:nvSpPr>
            <p:cNvPr id="170" name="모서리가 둥근 직사각형 169"/>
            <p:cNvSpPr/>
            <p:nvPr/>
          </p:nvSpPr>
          <p:spPr>
            <a:xfrm>
              <a:off x="10406780" y="3747547"/>
              <a:ext cx="381109" cy="315401"/>
            </a:xfrm>
            <a:prstGeom prst="roundRect">
              <a:avLst/>
            </a:prstGeom>
            <a:grpFill/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Sales Rep</a:t>
              </a:r>
              <a:endParaRPr lang="ko-KR" altLang="en-US" sz="9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7DFB43-4226-D796-9395-48D8207B1CDB}"/>
              </a:ext>
            </a:extLst>
          </p:cNvPr>
          <p:cNvCxnSpPr/>
          <p:nvPr/>
        </p:nvCxnSpPr>
        <p:spPr>
          <a:xfrm>
            <a:off x="5596754" y="2592319"/>
            <a:ext cx="5029534" cy="0"/>
          </a:xfrm>
          <a:prstGeom prst="line">
            <a:avLst/>
          </a:prstGeom>
          <a:ln w="22225" cap="rnd">
            <a:solidFill>
              <a:srgbClr val="20386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F5F85CC-8C06-9489-A7F5-275FB24AF8C1}"/>
              </a:ext>
            </a:extLst>
          </p:cNvPr>
          <p:cNvCxnSpPr>
            <a:cxnSpLocks/>
          </p:cNvCxnSpPr>
          <p:nvPr/>
        </p:nvCxnSpPr>
        <p:spPr>
          <a:xfrm>
            <a:off x="1678277" y="3687813"/>
            <a:ext cx="8397726" cy="0"/>
          </a:xfrm>
          <a:prstGeom prst="line">
            <a:avLst/>
          </a:prstGeom>
          <a:ln w="22225" cap="rnd">
            <a:solidFill>
              <a:srgbClr val="2A2A2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159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8EA7F9AA-66DD-E44E-48C5-FAD4456FD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0568" y="1008956"/>
            <a:ext cx="828062" cy="828062"/>
          </a:xfrm>
          <a:prstGeom prst="rect">
            <a:avLst/>
          </a:prstGeom>
        </p:spPr>
      </p:pic>
      <p:pic>
        <p:nvPicPr>
          <p:cNvPr id="36" name="그래픽 35" descr="사용자 단색으로 채워진">
            <a:extLst>
              <a:ext uri="{FF2B5EF4-FFF2-40B4-BE49-F238E27FC236}">
                <a16:creationId xmlns:a16="http://schemas.microsoft.com/office/drawing/2014/main" id="{6844E947-7F59-F465-286F-D9B76501B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6458" y="3653354"/>
            <a:ext cx="828062" cy="828062"/>
          </a:xfrm>
          <a:prstGeom prst="rect">
            <a:avLst/>
          </a:prstGeom>
        </p:spPr>
      </p:pic>
      <p:pic>
        <p:nvPicPr>
          <p:cNvPr id="37" name="그래픽 36" descr="사용자 단색으로 채워진">
            <a:extLst>
              <a:ext uri="{FF2B5EF4-FFF2-40B4-BE49-F238E27FC236}">
                <a16:creationId xmlns:a16="http://schemas.microsoft.com/office/drawing/2014/main" id="{A24D3AFA-E72D-17E7-C11C-28BE4117A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6458" y="2328463"/>
            <a:ext cx="828062" cy="828062"/>
          </a:xfrm>
          <a:prstGeom prst="rect">
            <a:avLst/>
          </a:prstGeom>
        </p:spPr>
      </p:pic>
      <p:pic>
        <p:nvPicPr>
          <p:cNvPr id="38" name="그래픽 37" descr="사용자 단색으로 채워진">
            <a:extLst>
              <a:ext uri="{FF2B5EF4-FFF2-40B4-BE49-F238E27FC236}">
                <a16:creationId xmlns:a16="http://schemas.microsoft.com/office/drawing/2014/main" id="{59B8992B-8C41-3132-AAC5-719CEBFCF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3350" y="4975675"/>
            <a:ext cx="828062" cy="8280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A31416-6D11-2A61-A2F6-5CD41717D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40" y="2162481"/>
            <a:ext cx="734365" cy="7343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28A482-62B4-C7DD-0BD8-E8A92A66D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39" y="3074223"/>
            <a:ext cx="734365" cy="7343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9D0D5C-FB24-F9A8-2E05-E96A1470A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39" y="4072600"/>
            <a:ext cx="734365" cy="734365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B71C6DC-CDF1-3E4F-791E-702A3084B1ED}"/>
              </a:ext>
            </a:extLst>
          </p:cNvPr>
          <p:cNvCxnSpPr>
            <a:cxnSpLocks/>
          </p:cNvCxnSpPr>
          <p:nvPr/>
        </p:nvCxnSpPr>
        <p:spPr>
          <a:xfrm>
            <a:off x="2424686" y="2600696"/>
            <a:ext cx="1398275" cy="714924"/>
          </a:xfrm>
          <a:prstGeom prst="straightConnector1">
            <a:avLst/>
          </a:prstGeom>
          <a:ln w="31750" cap="rnd">
            <a:solidFill>
              <a:schemeClr val="bg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CB0070A-EE8D-60AE-51D8-35736997AB59}"/>
              </a:ext>
            </a:extLst>
          </p:cNvPr>
          <p:cNvCxnSpPr>
            <a:cxnSpLocks/>
          </p:cNvCxnSpPr>
          <p:nvPr/>
        </p:nvCxnSpPr>
        <p:spPr>
          <a:xfrm>
            <a:off x="2397791" y="3495195"/>
            <a:ext cx="1425170" cy="0"/>
          </a:xfrm>
          <a:prstGeom prst="straightConnector1">
            <a:avLst/>
          </a:prstGeom>
          <a:ln w="31750" cap="rnd">
            <a:solidFill>
              <a:schemeClr val="bg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A5272-32D1-F361-E4CF-7F096E759FC6}"/>
              </a:ext>
            </a:extLst>
          </p:cNvPr>
          <p:cNvCxnSpPr>
            <a:cxnSpLocks/>
          </p:cNvCxnSpPr>
          <p:nvPr/>
        </p:nvCxnSpPr>
        <p:spPr>
          <a:xfrm flipV="1">
            <a:off x="2465638" y="3696643"/>
            <a:ext cx="1357323" cy="804155"/>
          </a:xfrm>
          <a:prstGeom prst="straightConnector1">
            <a:avLst/>
          </a:prstGeom>
          <a:ln w="31750" cap="rnd">
            <a:solidFill>
              <a:schemeClr val="bg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3D06836-E879-F913-77AB-1F65BB462A08}"/>
              </a:ext>
            </a:extLst>
          </p:cNvPr>
          <p:cNvGrpSpPr/>
          <p:nvPr/>
        </p:nvGrpSpPr>
        <p:grpSpPr>
          <a:xfrm>
            <a:off x="3311056" y="2505430"/>
            <a:ext cx="2898280" cy="2463146"/>
            <a:chOff x="4280695" y="2403409"/>
            <a:chExt cx="2559581" cy="217529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30D2E97-5592-6FAE-25BF-665A31DD6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5423" y="2403409"/>
              <a:ext cx="1682881" cy="1682881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1E53E8-4374-1AE0-950F-F7012D4A7D69}"/>
                </a:ext>
              </a:extLst>
            </p:cNvPr>
            <p:cNvSpPr txBox="1"/>
            <p:nvPr/>
          </p:nvSpPr>
          <p:spPr>
            <a:xfrm>
              <a:off x="4280695" y="4111707"/>
              <a:ext cx="2559581" cy="46699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모형 판매 회사의 비즈니스 모델 지원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다양한 제품군의 모형 판매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535F391-E6D8-2BC1-63C5-772DA3ECB3F4}"/>
              </a:ext>
            </a:extLst>
          </p:cNvPr>
          <p:cNvGrpSpPr/>
          <p:nvPr/>
        </p:nvGrpSpPr>
        <p:grpSpPr>
          <a:xfrm>
            <a:off x="7745561" y="1095358"/>
            <a:ext cx="848225" cy="4738373"/>
            <a:chOff x="5999108" y="656882"/>
            <a:chExt cx="848225" cy="473837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CE21F24-A852-7D0B-DD78-CA33E8330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9108" y="656882"/>
              <a:ext cx="828062" cy="82806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2469612-6D68-26B1-64B3-42499588A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9108" y="1938108"/>
              <a:ext cx="828062" cy="82806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8198647-CD34-613D-0BAD-7CBAD8A5F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9271" y="3214878"/>
              <a:ext cx="828062" cy="828062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CCDA057-F777-A969-EDC9-DECBBA117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8984" y="4567193"/>
              <a:ext cx="828062" cy="828062"/>
            </a:xfrm>
            <a:prstGeom prst="rect">
              <a:avLst/>
            </a:prstGeom>
          </p:spPr>
        </p:pic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DF06CE8-C788-12C6-7129-7AB6A15A26A1}"/>
              </a:ext>
            </a:extLst>
          </p:cNvPr>
          <p:cNvCxnSpPr>
            <a:cxnSpLocks/>
          </p:cNvCxnSpPr>
          <p:nvPr/>
        </p:nvCxnSpPr>
        <p:spPr>
          <a:xfrm flipV="1">
            <a:off x="5697431" y="1796572"/>
            <a:ext cx="2063402" cy="1265346"/>
          </a:xfrm>
          <a:prstGeom prst="straightConnector1">
            <a:avLst/>
          </a:prstGeom>
          <a:ln w="31750" cap="rnd">
            <a:solidFill>
              <a:schemeClr val="bg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075D829-E081-18E9-F9D2-6C2D3EE6893F}"/>
              </a:ext>
            </a:extLst>
          </p:cNvPr>
          <p:cNvCxnSpPr>
            <a:cxnSpLocks/>
          </p:cNvCxnSpPr>
          <p:nvPr/>
        </p:nvCxnSpPr>
        <p:spPr>
          <a:xfrm flipV="1">
            <a:off x="5771535" y="2987040"/>
            <a:ext cx="1791245" cy="328580"/>
          </a:xfrm>
          <a:prstGeom prst="straightConnector1">
            <a:avLst/>
          </a:prstGeom>
          <a:ln w="31750" cap="rnd">
            <a:solidFill>
              <a:schemeClr val="bg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5BB9703-4E98-6E94-4523-B6AD518ED932}"/>
              </a:ext>
            </a:extLst>
          </p:cNvPr>
          <p:cNvCxnSpPr>
            <a:cxnSpLocks/>
          </p:cNvCxnSpPr>
          <p:nvPr/>
        </p:nvCxnSpPr>
        <p:spPr>
          <a:xfrm>
            <a:off x="5771535" y="3653354"/>
            <a:ext cx="1916147" cy="449351"/>
          </a:xfrm>
          <a:prstGeom prst="straightConnector1">
            <a:avLst/>
          </a:prstGeom>
          <a:ln w="31750" cap="rnd">
            <a:solidFill>
              <a:schemeClr val="bg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D339CE0-F201-4287-CD5A-856951090E84}"/>
              </a:ext>
            </a:extLst>
          </p:cNvPr>
          <p:cNvCxnSpPr>
            <a:cxnSpLocks/>
          </p:cNvCxnSpPr>
          <p:nvPr/>
        </p:nvCxnSpPr>
        <p:spPr>
          <a:xfrm>
            <a:off x="5697430" y="3959694"/>
            <a:ext cx="1900372" cy="1511045"/>
          </a:xfrm>
          <a:prstGeom prst="straightConnector1">
            <a:avLst/>
          </a:prstGeom>
          <a:ln w="31750" cap="rnd">
            <a:solidFill>
              <a:schemeClr val="bg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C883731-FD10-1362-2319-782464AFAF55}"/>
              </a:ext>
            </a:extLst>
          </p:cNvPr>
          <p:cNvCxnSpPr>
            <a:cxnSpLocks/>
          </p:cNvCxnSpPr>
          <p:nvPr/>
        </p:nvCxnSpPr>
        <p:spPr>
          <a:xfrm>
            <a:off x="8767811" y="1422987"/>
            <a:ext cx="1118036" cy="0"/>
          </a:xfrm>
          <a:prstGeom prst="straightConnector1">
            <a:avLst/>
          </a:prstGeom>
          <a:ln w="31750" cap="rnd">
            <a:solidFill>
              <a:schemeClr val="bg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E7E9872-16CA-B8B0-2DF5-CD25F680DA53}"/>
              </a:ext>
            </a:extLst>
          </p:cNvPr>
          <p:cNvCxnSpPr>
            <a:cxnSpLocks/>
          </p:cNvCxnSpPr>
          <p:nvPr/>
        </p:nvCxnSpPr>
        <p:spPr>
          <a:xfrm>
            <a:off x="8761421" y="2717042"/>
            <a:ext cx="1118036" cy="0"/>
          </a:xfrm>
          <a:prstGeom prst="straightConnector1">
            <a:avLst/>
          </a:prstGeom>
          <a:ln w="31750" cap="rnd">
            <a:solidFill>
              <a:schemeClr val="bg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9D4407F-576C-B8F5-C894-8DDE018560A8}"/>
              </a:ext>
            </a:extLst>
          </p:cNvPr>
          <p:cNvCxnSpPr>
            <a:cxnSpLocks/>
          </p:cNvCxnSpPr>
          <p:nvPr/>
        </p:nvCxnSpPr>
        <p:spPr>
          <a:xfrm>
            <a:off x="8761421" y="3959694"/>
            <a:ext cx="1118036" cy="0"/>
          </a:xfrm>
          <a:prstGeom prst="straightConnector1">
            <a:avLst/>
          </a:prstGeom>
          <a:ln w="31750" cap="rnd">
            <a:solidFill>
              <a:schemeClr val="bg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5B000BB-4BE3-9A0C-5867-4924D600B0C0}"/>
              </a:ext>
            </a:extLst>
          </p:cNvPr>
          <p:cNvCxnSpPr>
            <a:cxnSpLocks/>
          </p:cNvCxnSpPr>
          <p:nvPr/>
        </p:nvCxnSpPr>
        <p:spPr>
          <a:xfrm>
            <a:off x="8767811" y="5359402"/>
            <a:ext cx="1118036" cy="0"/>
          </a:xfrm>
          <a:prstGeom prst="straightConnector1">
            <a:avLst/>
          </a:prstGeom>
          <a:ln w="31750" cap="rnd">
            <a:solidFill>
              <a:schemeClr val="bg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9066D61-0CA9-4972-013E-3888F2E7F781}"/>
              </a:ext>
            </a:extLst>
          </p:cNvPr>
          <p:cNvGrpSpPr/>
          <p:nvPr/>
        </p:nvGrpSpPr>
        <p:grpSpPr>
          <a:xfrm>
            <a:off x="736720" y="733779"/>
            <a:ext cx="2861781" cy="498016"/>
            <a:chOff x="727148" y="750873"/>
            <a:chExt cx="2861781" cy="498016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6E4BA94-5E68-E869-FA11-83652C6D4B39}"/>
                </a:ext>
              </a:extLst>
            </p:cNvPr>
            <p:cNvSpPr txBox="1"/>
            <p:nvPr/>
          </p:nvSpPr>
          <p:spPr>
            <a:xfrm>
              <a:off x="1227335" y="786130"/>
              <a:ext cx="2361594" cy="39029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23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현실세계 정보 </a:t>
              </a:r>
              <a:r>
                <a:rPr lang="en-US" altLang="ko-KR" sz="23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&amp; </a:t>
              </a:r>
              <a:r>
                <a:rPr lang="ko-KR" altLang="en-US" sz="23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그림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233D337-D6A6-7228-32DB-A98295209AAD}"/>
                </a:ext>
              </a:extLst>
            </p:cNvPr>
            <p:cNvSpPr txBox="1"/>
            <p:nvPr/>
          </p:nvSpPr>
          <p:spPr>
            <a:xfrm>
              <a:off x="727148" y="750873"/>
              <a:ext cx="500187" cy="49801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03</a:t>
              </a:r>
              <a:endParaRPr lang="ko-KR" altLang="en-US" sz="3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E220CB7-E6A0-7FDB-98A5-6295F4719A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831" y="3068117"/>
            <a:ext cx="707246" cy="70724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E220CB7-E6A0-7FDB-98A5-6295F4719A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831" y="3068914"/>
            <a:ext cx="707246" cy="70724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E220CB7-E6A0-7FDB-98A5-6295F4719A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831" y="3068914"/>
            <a:ext cx="707246" cy="70724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E220CB7-E6A0-7FDB-98A5-6295F4719A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1831" y="3068914"/>
            <a:ext cx="707246" cy="7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4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0.23581 -0.29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84" y="-14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3633 -0.107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10" y="-53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7 0.00093 L 0.23516 0.078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45" y="38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23633 0.2770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10" y="1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14A98EF-6BF3-8E5E-48AD-B58440CB43B3}"/>
              </a:ext>
            </a:extLst>
          </p:cNvPr>
          <p:cNvSpPr txBox="1"/>
          <p:nvPr/>
        </p:nvSpPr>
        <p:spPr>
          <a:xfrm>
            <a:off x="2905838" y="3179992"/>
            <a:ext cx="6380323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문제 </a:t>
            </a:r>
            <a:r>
              <a:rPr lang="en-US" altLang="ko-KR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1) </a:t>
            </a:r>
            <a:r>
              <a:rPr lang="ko-KR" altLang="en-US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회사 매출 증가</a:t>
            </a:r>
            <a:r>
              <a: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위한 </a:t>
            </a:r>
            <a:r>
              <a:rPr lang="ko-KR" altLang="en-US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우수 사원 선정</a:t>
            </a:r>
          </a:p>
        </p:txBody>
      </p:sp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EB6AA3AB-B3D4-28D3-F260-AF6775619E88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29A0851E-BBAE-66EC-DB79-F527BDBEAAF9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475D5D-0BCB-CA80-8A8B-24CF88C86CDF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7C7DC9-3A34-FDF9-4FA9-A174DD656E8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102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FF48E-2115-6941-227A-54103080EFED}"/>
              </a:ext>
            </a:extLst>
          </p:cNvPr>
          <p:cNvSpPr txBox="1"/>
          <p:nvPr/>
        </p:nvSpPr>
        <p:spPr>
          <a:xfrm>
            <a:off x="726959" y="694408"/>
            <a:ext cx="1886785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해당 다이어그램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B7F7220-506F-2050-C973-B409A68CB81B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6A5DC4-8792-69B9-19E9-B42700382560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2A23296-2403-B3BB-3479-444160DB7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88" y="1593711"/>
            <a:ext cx="6285424" cy="39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91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</TotalTime>
  <Words>1796</Words>
  <Application>Microsoft Office PowerPoint</Application>
  <PresentationFormat>와이드스크린</PresentationFormat>
  <Paragraphs>494</Paragraphs>
  <Slides>31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Arial</vt:lpstr>
      <vt:lpstr>LG Smart UI Bold</vt:lpstr>
      <vt:lpstr>LG Smart UI Regular</vt:lpstr>
      <vt:lpstr>Noto Sans KR Bold</vt:lpstr>
      <vt:lpstr>LG Smart UI SemiBold</vt:lpstr>
      <vt:lpstr>Noto Sans KR Black</vt:lpstr>
      <vt:lpstr>맑은 고딕</vt:lpstr>
      <vt:lpstr>Noto Sans KR Regular</vt:lpstr>
      <vt:lpstr>LG Smart UI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최지원</cp:lastModifiedBy>
  <cp:revision>80</cp:revision>
  <dcterms:created xsi:type="dcterms:W3CDTF">2021-02-04T01:39:12Z</dcterms:created>
  <dcterms:modified xsi:type="dcterms:W3CDTF">2024-07-30T05:10:34Z</dcterms:modified>
</cp:coreProperties>
</file>